
<file path=[Content_Types].xml><?xml version="1.0" encoding="utf-8"?>
<Types xmlns="http://schemas.openxmlformats.org/package/2006/content-types">
  <Default Extension="png" ContentType="image/png"/>
  <Default Extension="bin" ContentType="application/vnd.openxmlformats-officedocument.oleObject"/>
  <Default Extension="mov" ContentType="video/unknown"/>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rts/chart1.xml" ContentType="application/vnd.openxmlformats-officedocument.drawingml.chart+xml"/>
  <Override PartName="/ppt/notesSlides/notesSlide92.xml" ContentType="application/vnd.openxmlformats-officedocument.presentationml.notesSlide+xml"/>
  <Override PartName="/ppt/charts/chart2.xml" ContentType="application/vnd.openxmlformats-officedocument.drawingml.chart+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112"/>
  </p:notesMasterIdLst>
  <p:sldIdLst>
    <p:sldId id="262" r:id="rId3"/>
    <p:sldId id="419" r:id="rId4"/>
    <p:sldId id="690" r:id="rId5"/>
    <p:sldId id="659" r:id="rId6"/>
    <p:sldId id="660" r:id="rId7"/>
    <p:sldId id="661" r:id="rId8"/>
    <p:sldId id="662" r:id="rId9"/>
    <p:sldId id="694" r:id="rId10"/>
    <p:sldId id="619" r:id="rId11"/>
    <p:sldId id="674" r:id="rId12"/>
    <p:sldId id="622" r:id="rId13"/>
    <p:sldId id="623" r:id="rId14"/>
    <p:sldId id="624" r:id="rId15"/>
    <p:sldId id="695" r:id="rId16"/>
    <p:sldId id="664" r:id="rId17"/>
    <p:sldId id="692" r:id="rId18"/>
    <p:sldId id="666" r:id="rId19"/>
    <p:sldId id="671" r:id="rId20"/>
    <p:sldId id="543" r:id="rId21"/>
    <p:sldId id="544" r:id="rId22"/>
    <p:sldId id="468" r:id="rId23"/>
    <p:sldId id="469" r:id="rId24"/>
    <p:sldId id="696" r:id="rId25"/>
    <p:sldId id="475" r:id="rId26"/>
    <p:sldId id="464" r:id="rId27"/>
    <p:sldId id="673" r:id="rId28"/>
    <p:sldId id="587" r:id="rId29"/>
    <p:sldId id="467" r:id="rId30"/>
    <p:sldId id="698" r:id="rId31"/>
    <p:sldId id="529" r:id="rId32"/>
    <p:sldId id="699" r:id="rId33"/>
    <p:sldId id="546" r:id="rId34"/>
    <p:sldId id="549" r:id="rId35"/>
    <p:sldId id="554" r:id="rId36"/>
    <p:sldId id="547" r:id="rId37"/>
    <p:sldId id="548" r:id="rId38"/>
    <p:sldId id="565" r:id="rId39"/>
    <p:sldId id="562" r:id="rId40"/>
    <p:sldId id="678" r:id="rId41"/>
    <p:sldId id="700" r:id="rId42"/>
    <p:sldId id="574" r:id="rId43"/>
    <p:sldId id="606" r:id="rId44"/>
    <p:sldId id="607" r:id="rId45"/>
    <p:sldId id="701" r:id="rId46"/>
    <p:sldId id="461" r:id="rId47"/>
    <p:sldId id="589" r:id="rId48"/>
    <p:sldId id="590" r:id="rId49"/>
    <p:sldId id="572" r:id="rId50"/>
    <p:sldId id="485" r:id="rId51"/>
    <p:sldId id="679" r:id="rId52"/>
    <p:sldId id="608" r:id="rId53"/>
    <p:sldId id="588" r:id="rId54"/>
    <p:sldId id="702" r:id="rId55"/>
    <p:sldId id="566" r:id="rId56"/>
    <p:sldId id="571" r:id="rId57"/>
    <p:sldId id="684" r:id="rId58"/>
    <p:sldId id="685" r:id="rId59"/>
    <p:sldId id="686" r:id="rId60"/>
    <p:sldId id="687" r:id="rId61"/>
    <p:sldId id="688" r:id="rId62"/>
    <p:sldId id="689" r:id="rId63"/>
    <p:sldId id="703" r:id="rId64"/>
    <p:sldId id="675" r:id="rId65"/>
    <p:sldId id="676" r:id="rId66"/>
    <p:sldId id="704" r:id="rId67"/>
    <p:sldId id="279" r:id="rId68"/>
    <p:sldId id="364" r:id="rId69"/>
    <p:sldId id="434" r:id="rId70"/>
    <p:sldId id="616" r:id="rId71"/>
    <p:sldId id="615" r:id="rId72"/>
    <p:sldId id="614" r:id="rId73"/>
    <p:sldId id="584" r:id="rId74"/>
    <p:sldId id="435" r:id="rId75"/>
    <p:sldId id="705" r:id="rId76"/>
    <p:sldId id="627" r:id="rId77"/>
    <p:sldId id="628" r:id="rId78"/>
    <p:sldId id="630" r:id="rId79"/>
    <p:sldId id="631" r:id="rId80"/>
    <p:sldId id="632" r:id="rId81"/>
    <p:sldId id="633" r:id="rId82"/>
    <p:sldId id="710" r:id="rId83"/>
    <p:sldId id="711" r:id="rId84"/>
    <p:sldId id="706" r:id="rId85"/>
    <p:sldId id="638" r:id="rId86"/>
    <p:sldId id="639" r:id="rId87"/>
    <p:sldId id="640" r:id="rId88"/>
    <p:sldId id="641" r:id="rId89"/>
    <p:sldId id="642" r:id="rId90"/>
    <p:sldId id="643" r:id="rId91"/>
    <p:sldId id="644" r:id="rId92"/>
    <p:sldId id="645" r:id="rId93"/>
    <p:sldId id="712" r:id="rId94"/>
    <p:sldId id="707" r:id="rId95"/>
    <p:sldId id="651" r:id="rId96"/>
    <p:sldId id="652" r:id="rId97"/>
    <p:sldId id="653" r:id="rId98"/>
    <p:sldId id="654" r:id="rId99"/>
    <p:sldId id="708" r:id="rId100"/>
    <p:sldId id="655" r:id="rId101"/>
    <p:sldId id="713" r:id="rId102"/>
    <p:sldId id="657" r:id="rId103"/>
    <p:sldId id="693" r:id="rId104"/>
    <p:sldId id="609" r:id="rId105"/>
    <p:sldId id="509" r:id="rId106"/>
    <p:sldId id="510" r:id="rId107"/>
    <p:sldId id="511" r:id="rId108"/>
    <p:sldId id="512" r:id="rId109"/>
    <p:sldId id="513" r:id="rId110"/>
    <p:sldId id="709" r:id="rId11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45E"/>
    <a:srgbClr val="922B34"/>
    <a:srgbClr val="92258A"/>
    <a:srgbClr val="155E57"/>
    <a:srgbClr val="6A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5" autoAdjust="0"/>
    <p:restoredTop sz="93276" autoAdjust="0"/>
  </p:normalViewPr>
  <p:slideViewPr>
    <p:cSldViewPr snapToGrid="0">
      <p:cViewPr>
        <p:scale>
          <a:sx n="81" d="100"/>
          <a:sy n="81" d="100"/>
        </p:scale>
        <p:origin x="-172" y="-16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14288" indent="-14288">
              <a:tabLst/>
              <a:defRPr sz="1862" b="0" i="0" u="none" strike="noStrike" kern="1200" spc="0" baseline="0">
                <a:solidFill>
                  <a:schemeClr val="bg1"/>
                </a:solidFill>
                <a:latin typeface="+mn-lt"/>
                <a:ea typeface="+mn-ea"/>
                <a:cs typeface="+mn-cs"/>
              </a:defRPr>
            </a:pPr>
            <a:r>
              <a:rPr lang="en-US" sz="1800" smtClean="0"/>
              <a:t>Pollution Concentrations, </a:t>
            </a:r>
            <a:r>
              <a:rPr lang="en-US" sz="1800" dirty="0" smtClean="0"/>
              <a:t>Relative to </a:t>
            </a:r>
            <a:r>
              <a:rPr lang="en-US" sz="1800" dirty="0" smtClean="0"/>
              <a:t>1970</a:t>
            </a:r>
            <a:endParaRPr lang="en-US" sz="1800" dirty="0"/>
          </a:p>
        </c:rich>
      </c:tx>
      <c:layout>
        <c:manualLayout>
          <c:xMode val="edge"/>
          <c:yMode val="edge"/>
          <c:x val="0.117252845371399"/>
          <c:y val="2.76923076923077E-2"/>
        </c:manualLayout>
      </c:layout>
      <c:overlay val="0"/>
      <c:spPr>
        <a:noFill/>
        <a:ln>
          <a:noFill/>
        </a:ln>
        <a:effectLst/>
      </c:spPr>
    </c:title>
    <c:autoTitleDeleted val="0"/>
    <c:plotArea>
      <c:layout/>
      <c:lineChart>
        <c:grouping val="standard"/>
        <c:varyColors val="0"/>
        <c:ser>
          <c:idx val="0"/>
          <c:order val="0"/>
          <c:tx>
            <c:strRef>
              <c:f>'Relative to 1970'!$B$1</c:f>
              <c:strCache>
                <c:ptCount val="1"/>
                <c:pt idx="0">
                  <c:v>CO</c:v>
                </c:pt>
              </c:strCache>
            </c:strRef>
          </c:tx>
          <c:spPr>
            <a:ln w="28575" cap="rnd">
              <a:solidFill>
                <a:schemeClr val="tx2">
                  <a:lumMod val="75000"/>
                </a:schemeClr>
              </a:solidFill>
              <a:round/>
            </a:ln>
            <a:effectLst/>
          </c:spPr>
          <c:marker>
            <c:symbol val="none"/>
          </c:marker>
          <c:cat>
            <c:numRef>
              <c:f>'Relative to 1970'!$A$2:$A$32</c:f>
              <c:numCache>
                <c:formatCode>m/d/yy</c:formatCode>
                <c:ptCount val="31"/>
                <c:pt idx="0">
                  <c:v>25569</c:v>
                </c:pt>
                <c:pt idx="1">
                  <c:v>27395</c:v>
                </c:pt>
                <c:pt idx="2">
                  <c:v>29221</c:v>
                </c:pt>
                <c:pt idx="3">
                  <c:v>31048</c:v>
                </c:pt>
                <c:pt idx="4">
                  <c:v>32874</c:v>
                </c:pt>
                <c:pt idx="5">
                  <c:v>33239</c:v>
                </c:pt>
                <c:pt idx="6">
                  <c:v>33604</c:v>
                </c:pt>
                <c:pt idx="7">
                  <c:v>33970</c:v>
                </c:pt>
                <c:pt idx="8">
                  <c:v>34335</c:v>
                </c:pt>
                <c:pt idx="9">
                  <c:v>34700</c:v>
                </c:pt>
                <c:pt idx="10">
                  <c:v>35065</c:v>
                </c:pt>
                <c:pt idx="11">
                  <c:v>35431</c:v>
                </c:pt>
                <c:pt idx="12">
                  <c:v>35796</c:v>
                </c:pt>
                <c:pt idx="13">
                  <c:v>36161</c:v>
                </c:pt>
                <c:pt idx="14">
                  <c:v>36526</c:v>
                </c:pt>
                <c:pt idx="15">
                  <c:v>36892</c:v>
                </c:pt>
                <c:pt idx="16">
                  <c:v>37257</c:v>
                </c:pt>
                <c:pt idx="17">
                  <c:v>37622</c:v>
                </c:pt>
                <c:pt idx="18">
                  <c:v>37987</c:v>
                </c:pt>
                <c:pt idx="19">
                  <c:v>38353</c:v>
                </c:pt>
                <c:pt idx="20">
                  <c:v>38718</c:v>
                </c:pt>
                <c:pt idx="21">
                  <c:v>39083</c:v>
                </c:pt>
                <c:pt idx="22">
                  <c:v>39448</c:v>
                </c:pt>
                <c:pt idx="23">
                  <c:v>39814</c:v>
                </c:pt>
                <c:pt idx="24">
                  <c:v>40179</c:v>
                </c:pt>
                <c:pt idx="25">
                  <c:v>40544</c:v>
                </c:pt>
                <c:pt idx="26">
                  <c:v>40909</c:v>
                </c:pt>
                <c:pt idx="27">
                  <c:v>41275</c:v>
                </c:pt>
                <c:pt idx="28">
                  <c:v>41640</c:v>
                </c:pt>
                <c:pt idx="29">
                  <c:v>42005</c:v>
                </c:pt>
                <c:pt idx="30">
                  <c:v>42370</c:v>
                </c:pt>
              </c:numCache>
            </c:numRef>
          </c:cat>
          <c:val>
            <c:numRef>
              <c:f>'Relative to 1970'!$B$2:$B$32</c:f>
              <c:numCache>
                <c:formatCode>#,##0</c:formatCode>
                <c:ptCount val="31"/>
                <c:pt idx="0">
                  <c:v>100</c:v>
                </c:pt>
                <c:pt idx="1">
                  <c:v>93.252127718892723</c:v>
                </c:pt>
                <c:pt idx="2">
                  <c:v>90.11947667492916</c:v>
                </c:pt>
                <c:pt idx="3">
                  <c:v>85.947677630945293</c:v>
                </c:pt>
                <c:pt idx="4">
                  <c:v>72.792570852152053</c:v>
                </c:pt>
                <c:pt idx="5">
                  <c:v>69.214860323301735</c:v>
                </c:pt>
                <c:pt idx="6">
                  <c:v>68.181795140842567</c:v>
                </c:pt>
                <c:pt idx="7">
                  <c:v>65.574800914450236</c:v>
                </c:pt>
                <c:pt idx="8">
                  <c:v>63.094025152450619</c:v>
                </c:pt>
                <c:pt idx="9">
                  <c:v>60.864672516309561</c:v>
                </c:pt>
                <c:pt idx="10">
                  <c:v>57.967223751374974</c:v>
                </c:pt>
                <c:pt idx="11">
                  <c:v>56.325369911342939</c:v>
                </c:pt>
                <c:pt idx="12">
                  <c:v>55.113368512294898</c:v>
                </c:pt>
                <c:pt idx="13">
                  <c:v>52.734479944443599</c:v>
                </c:pt>
                <c:pt idx="14">
                  <c:v>51.915834081012989</c:v>
                </c:pt>
                <c:pt idx="15">
                  <c:v>49.938918373657337</c:v>
                </c:pt>
                <c:pt idx="16">
                  <c:v>44.597697653553134</c:v>
                </c:pt>
                <c:pt idx="17">
                  <c:v>43.360858082797279</c:v>
                </c:pt>
                <c:pt idx="18">
                  <c:v>42.121484004724323</c:v>
                </c:pt>
                <c:pt idx="19">
                  <c:v>40.879575419334238</c:v>
                </c:pt>
                <c:pt idx="20">
                  <c:v>39.5063793549172</c:v>
                </c:pt>
                <c:pt idx="21">
                  <c:v>38.133183290500163</c:v>
                </c:pt>
                <c:pt idx="22">
                  <c:v>34.193038215301321</c:v>
                </c:pt>
                <c:pt idx="23">
                  <c:v>30.693897413281839</c:v>
                </c:pt>
                <c:pt idx="24">
                  <c:v>31.210430004511419</c:v>
                </c:pt>
                <c:pt idx="25">
                  <c:v>30.951403356701491</c:v>
                </c:pt>
                <c:pt idx="26">
                  <c:v>29.584797011308972</c:v>
                </c:pt>
                <c:pt idx="27">
                  <c:v>28.218190665916449</c:v>
                </c:pt>
                <c:pt idx="28">
                  <c:v>26.851584320523941</c:v>
                </c:pt>
                <c:pt idx="29">
                  <c:v>25.752115046356138</c:v>
                </c:pt>
                <c:pt idx="30">
                  <c:v>24.663797604383682</c:v>
                </c:pt>
              </c:numCache>
            </c:numRef>
          </c:val>
          <c:smooth val="0"/>
        </c:ser>
        <c:ser>
          <c:idx val="1"/>
          <c:order val="1"/>
          <c:tx>
            <c:strRef>
              <c:f>'Relative to 1970'!$C$1</c:f>
              <c:strCache>
                <c:ptCount val="1"/>
                <c:pt idx="0">
                  <c:v>NOx</c:v>
                </c:pt>
              </c:strCache>
            </c:strRef>
          </c:tx>
          <c:spPr>
            <a:ln w="28575" cap="rnd">
              <a:solidFill>
                <a:schemeClr val="accent6">
                  <a:lumMod val="75000"/>
                </a:schemeClr>
              </a:solidFill>
              <a:round/>
            </a:ln>
            <a:effectLst/>
          </c:spPr>
          <c:marker>
            <c:symbol val="none"/>
          </c:marker>
          <c:cat>
            <c:numRef>
              <c:f>'Relative to 1970'!$A$2:$A$32</c:f>
              <c:numCache>
                <c:formatCode>m/d/yy</c:formatCode>
                <c:ptCount val="31"/>
                <c:pt idx="0">
                  <c:v>25569</c:v>
                </c:pt>
                <c:pt idx="1">
                  <c:v>27395</c:v>
                </c:pt>
                <c:pt idx="2">
                  <c:v>29221</c:v>
                </c:pt>
                <c:pt idx="3">
                  <c:v>31048</c:v>
                </c:pt>
                <c:pt idx="4">
                  <c:v>32874</c:v>
                </c:pt>
                <c:pt idx="5">
                  <c:v>33239</c:v>
                </c:pt>
                <c:pt idx="6">
                  <c:v>33604</c:v>
                </c:pt>
                <c:pt idx="7">
                  <c:v>33970</c:v>
                </c:pt>
                <c:pt idx="8">
                  <c:v>34335</c:v>
                </c:pt>
                <c:pt idx="9">
                  <c:v>34700</c:v>
                </c:pt>
                <c:pt idx="10">
                  <c:v>35065</c:v>
                </c:pt>
                <c:pt idx="11">
                  <c:v>35431</c:v>
                </c:pt>
                <c:pt idx="12">
                  <c:v>35796</c:v>
                </c:pt>
                <c:pt idx="13">
                  <c:v>36161</c:v>
                </c:pt>
                <c:pt idx="14">
                  <c:v>36526</c:v>
                </c:pt>
                <c:pt idx="15">
                  <c:v>36892</c:v>
                </c:pt>
                <c:pt idx="16">
                  <c:v>37257</c:v>
                </c:pt>
                <c:pt idx="17">
                  <c:v>37622</c:v>
                </c:pt>
                <c:pt idx="18">
                  <c:v>37987</c:v>
                </c:pt>
                <c:pt idx="19">
                  <c:v>38353</c:v>
                </c:pt>
                <c:pt idx="20">
                  <c:v>38718</c:v>
                </c:pt>
                <c:pt idx="21">
                  <c:v>39083</c:v>
                </c:pt>
                <c:pt idx="22">
                  <c:v>39448</c:v>
                </c:pt>
                <c:pt idx="23">
                  <c:v>39814</c:v>
                </c:pt>
                <c:pt idx="24">
                  <c:v>40179</c:v>
                </c:pt>
                <c:pt idx="25">
                  <c:v>40544</c:v>
                </c:pt>
                <c:pt idx="26">
                  <c:v>40909</c:v>
                </c:pt>
                <c:pt idx="27">
                  <c:v>41275</c:v>
                </c:pt>
                <c:pt idx="28">
                  <c:v>41640</c:v>
                </c:pt>
                <c:pt idx="29">
                  <c:v>42005</c:v>
                </c:pt>
                <c:pt idx="30">
                  <c:v>42370</c:v>
                </c:pt>
              </c:numCache>
            </c:numRef>
          </c:cat>
          <c:val>
            <c:numRef>
              <c:f>'Relative to 1970'!$C$2:$C$32</c:f>
              <c:numCache>
                <c:formatCode>#,##0</c:formatCode>
                <c:ptCount val="31"/>
                <c:pt idx="0">
                  <c:v>100</c:v>
                </c:pt>
                <c:pt idx="1">
                  <c:v>98.117769594167299</c:v>
                </c:pt>
                <c:pt idx="2">
                  <c:v>100.7290852955399</c:v>
                </c:pt>
                <c:pt idx="3">
                  <c:v>95.811479373581818</c:v>
                </c:pt>
                <c:pt idx="4">
                  <c:v>93.616783841089173</c:v>
                </c:pt>
                <c:pt idx="5">
                  <c:v>92.74262545102853</c:v>
                </c:pt>
                <c:pt idx="6">
                  <c:v>93.092288807052782</c:v>
                </c:pt>
                <c:pt idx="7">
                  <c:v>93.453111631886316</c:v>
                </c:pt>
                <c:pt idx="8">
                  <c:v>92.872819253803513</c:v>
                </c:pt>
                <c:pt idx="9">
                  <c:v>91.872186883904334</c:v>
                </c:pt>
                <c:pt idx="10">
                  <c:v>90.696722835993</c:v>
                </c:pt>
                <c:pt idx="11">
                  <c:v>91.23237733883866</c:v>
                </c:pt>
                <c:pt idx="12">
                  <c:v>89.93043931108879</c:v>
                </c:pt>
                <c:pt idx="13">
                  <c:v>84.101476769705769</c:v>
                </c:pt>
                <c:pt idx="14">
                  <c:v>83.082245285124429</c:v>
                </c:pt>
                <c:pt idx="15">
                  <c:v>79.522374734962625</c:v>
                </c:pt>
                <c:pt idx="16">
                  <c:v>88.699177919131046</c:v>
                </c:pt>
                <c:pt idx="17">
                  <c:v>83.833649518282925</c:v>
                </c:pt>
                <c:pt idx="18">
                  <c:v>78.927203065134094</c:v>
                </c:pt>
                <c:pt idx="19">
                  <c:v>75.36733251497229</c:v>
                </c:pt>
                <c:pt idx="20">
                  <c:v>71.171372242681258</c:v>
                </c:pt>
                <c:pt idx="21">
                  <c:v>66.975411970390212</c:v>
                </c:pt>
                <c:pt idx="22">
                  <c:v>62.541383030167758</c:v>
                </c:pt>
                <c:pt idx="23">
                  <c:v>58.30822452851244</c:v>
                </c:pt>
                <c:pt idx="24">
                  <c:v>54.867388312316344</c:v>
                </c:pt>
                <c:pt idx="25">
                  <c:v>53.319941970762187</c:v>
                </c:pt>
                <c:pt idx="26">
                  <c:v>51.021091396049542</c:v>
                </c:pt>
                <c:pt idx="27">
                  <c:v>48.722240821336896</c:v>
                </c:pt>
                <c:pt idx="28">
                  <c:v>46.427110069560698</c:v>
                </c:pt>
                <c:pt idx="29">
                  <c:v>42.7779637689246</c:v>
                </c:pt>
                <c:pt idx="30">
                  <c:v>38.578283673697143</c:v>
                </c:pt>
              </c:numCache>
            </c:numRef>
          </c:val>
          <c:smooth val="0"/>
        </c:ser>
        <c:ser>
          <c:idx val="2"/>
          <c:order val="2"/>
          <c:tx>
            <c:strRef>
              <c:f>'Relative to 1970'!$D$1</c:f>
              <c:strCache>
                <c:ptCount val="1"/>
                <c:pt idx="0">
                  <c:v>SO2</c:v>
                </c:pt>
              </c:strCache>
            </c:strRef>
          </c:tx>
          <c:spPr>
            <a:ln w="28575" cap="rnd">
              <a:solidFill>
                <a:schemeClr val="tx1">
                  <a:lumMod val="75000"/>
                </a:schemeClr>
              </a:solidFill>
              <a:round/>
            </a:ln>
            <a:effectLst/>
          </c:spPr>
          <c:marker>
            <c:symbol val="none"/>
          </c:marker>
          <c:cat>
            <c:numRef>
              <c:f>'Relative to 1970'!$A$2:$A$32</c:f>
              <c:numCache>
                <c:formatCode>m/d/yy</c:formatCode>
                <c:ptCount val="31"/>
                <c:pt idx="0">
                  <c:v>25569</c:v>
                </c:pt>
                <c:pt idx="1">
                  <c:v>27395</c:v>
                </c:pt>
                <c:pt idx="2">
                  <c:v>29221</c:v>
                </c:pt>
                <c:pt idx="3">
                  <c:v>31048</c:v>
                </c:pt>
                <c:pt idx="4">
                  <c:v>32874</c:v>
                </c:pt>
                <c:pt idx="5">
                  <c:v>33239</c:v>
                </c:pt>
                <c:pt idx="6">
                  <c:v>33604</c:v>
                </c:pt>
                <c:pt idx="7">
                  <c:v>33970</c:v>
                </c:pt>
                <c:pt idx="8">
                  <c:v>34335</c:v>
                </c:pt>
                <c:pt idx="9">
                  <c:v>34700</c:v>
                </c:pt>
                <c:pt idx="10">
                  <c:v>35065</c:v>
                </c:pt>
                <c:pt idx="11">
                  <c:v>35431</c:v>
                </c:pt>
                <c:pt idx="12">
                  <c:v>35796</c:v>
                </c:pt>
                <c:pt idx="13">
                  <c:v>36161</c:v>
                </c:pt>
                <c:pt idx="14">
                  <c:v>36526</c:v>
                </c:pt>
                <c:pt idx="15">
                  <c:v>36892</c:v>
                </c:pt>
                <c:pt idx="16">
                  <c:v>37257</c:v>
                </c:pt>
                <c:pt idx="17">
                  <c:v>37622</c:v>
                </c:pt>
                <c:pt idx="18">
                  <c:v>37987</c:v>
                </c:pt>
                <c:pt idx="19">
                  <c:v>38353</c:v>
                </c:pt>
                <c:pt idx="20">
                  <c:v>38718</c:v>
                </c:pt>
                <c:pt idx="21">
                  <c:v>39083</c:v>
                </c:pt>
                <c:pt idx="22">
                  <c:v>39448</c:v>
                </c:pt>
                <c:pt idx="23">
                  <c:v>39814</c:v>
                </c:pt>
                <c:pt idx="24">
                  <c:v>40179</c:v>
                </c:pt>
                <c:pt idx="25">
                  <c:v>40544</c:v>
                </c:pt>
                <c:pt idx="26">
                  <c:v>40909</c:v>
                </c:pt>
                <c:pt idx="27">
                  <c:v>41275</c:v>
                </c:pt>
                <c:pt idx="28">
                  <c:v>41640</c:v>
                </c:pt>
                <c:pt idx="29">
                  <c:v>42005</c:v>
                </c:pt>
                <c:pt idx="30">
                  <c:v>42370</c:v>
                </c:pt>
              </c:numCache>
            </c:numRef>
          </c:cat>
          <c:val>
            <c:numRef>
              <c:f>'Relative to 1970'!$D$2:$D$32</c:f>
              <c:numCache>
                <c:formatCode>#,##0</c:formatCode>
                <c:ptCount val="31"/>
                <c:pt idx="0">
                  <c:v>100</c:v>
                </c:pt>
                <c:pt idx="1">
                  <c:v>89.832788775706319</c:v>
                </c:pt>
                <c:pt idx="2">
                  <c:v>83.048241399192761</c:v>
                </c:pt>
                <c:pt idx="3">
                  <c:v>74.658850663078994</c:v>
                </c:pt>
                <c:pt idx="4">
                  <c:v>73.883656864629373</c:v>
                </c:pt>
                <c:pt idx="5">
                  <c:v>71.634954193093719</c:v>
                </c:pt>
                <c:pt idx="6">
                  <c:v>70.706002947017737</c:v>
                </c:pt>
                <c:pt idx="7">
                  <c:v>69.716189377922987</c:v>
                </c:pt>
                <c:pt idx="8">
                  <c:v>68.332372349285663</c:v>
                </c:pt>
                <c:pt idx="9">
                  <c:v>59.609840476648088</c:v>
                </c:pt>
                <c:pt idx="10">
                  <c:v>58.844256518675117</c:v>
                </c:pt>
                <c:pt idx="11">
                  <c:v>60.330578512396691</c:v>
                </c:pt>
                <c:pt idx="12">
                  <c:v>60.666922929079377</c:v>
                </c:pt>
                <c:pt idx="13">
                  <c:v>55.986930616951753</c:v>
                </c:pt>
                <c:pt idx="14">
                  <c:v>52.142994426292518</c:v>
                </c:pt>
                <c:pt idx="15">
                  <c:v>50.89371516432827</c:v>
                </c:pt>
                <c:pt idx="16">
                  <c:v>47.895444935614073</c:v>
                </c:pt>
                <c:pt idx="17">
                  <c:v>47.177910180024341</c:v>
                </c:pt>
                <c:pt idx="18">
                  <c:v>46.41873278236914</c:v>
                </c:pt>
                <c:pt idx="19">
                  <c:v>46.415529502210262</c:v>
                </c:pt>
                <c:pt idx="20">
                  <c:v>41.857261836120188</c:v>
                </c:pt>
                <c:pt idx="21">
                  <c:v>37.29579088987122</c:v>
                </c:pt>
                <c:pt idx="22">
                  <c:v>32.84643474918316</c:v>
                </c:pt>
                <c:pt idx="23">
                  <c:v>28.890383752963029</c:v>
                </c:pt>
                <c:pt idx="24">
                  <c:v>24.543532577359219</c:v>
                </c:pt>
                <c:pt idx="25">
                  <c:v>20.44653725414825</c:v>
                </c:pt>
                <c:pt idx="26">
                  <c:v>16.093279518226659</c:v>
                </c:pt>
                <c:pt idx="27">
                  <c:v>15.56473829201102</c:v>
                </c:pt>
                <c:pt idx="28">
                  <c:v>15.15792171183292</c:v>
                </c:pt>
                <c:pt idx="29">
                  <c:v>11.951438272791339</c:v>
                </c:pt>
                <c:pt idx="30">
                  <c:v>8.4502530591325531</c:v>
                </c:pt>
              </c:numCache>
            </c:numRef>
          </c:val>
          <c:smooth val="0"/>
        </c:ser>
        <c:ser>
          <c:idx val="3"/>
          <c:order val="3"/>
          <c:tx>
            <c:strRef>
              <c:f>'Relative to 1970'!$E$1</c:f>
              <c:strCache>
                <c:ptCount val="1"/>
                <c:pt idx="0">
                  <c:v>PM10</c:v>
                </c:pt>
              </c:strCache>
            </c:strRef>
          </c:tx>
          <c:spPr>
            <a:ln w="28575" cap="rnd">
              <a:solidFill>
                <a:srgbClr val="92245E"/>
              </a:solidFill>
              <a:round/>
            </a:ln>
            <a:effectLst/>
          </c:spPr>
          <c:marker>
            <c:symbol val="none"/>
          </c:marker>
          <c:cat>
            <c:numRef>
              <c:f>'Relative to 1970'!$A$2:$A$32</c:f>
              <c:numCache>
                <c:formatCode>m/d/yy</c:formatCode>
                <c:ptCount val="31"/>
                <c:pt idx="0">
                  <c:v>25569</c:v>
                </c:pt>
                <c:pt idx="1">
                  <c:v>27395</c:v>
                </c:pt>
                <c:pt idx="2">
                  <c:v>29221</c:v>
                </c:pt>
                <c:pt idx="3">
                  <c:v>31048</c:v>
                </c:pt>
                <c:pt idx="4">
                  <c:v>32874</c:v>
                </c:pt>
                <c:pt idx="5">
                  <c:v>33239</c:v>
                </c:pt>
                <c:pt idx="6">
                  <c:v>33604</c:v>
                </c:pt>
                <c:pt idx="7">
                  <c:v>33970</c:v>
                </c:pt>
                <c:pt idx="8">
                  <c:v>34335</c:v>
                </c:pt>
                <c:pt idx="9">
                  <c:v>34700</c:v>
                </c:pt>
                <c:pt idx="10">
                  <c:v>35065</c:v>
                </c:pt>
                <c:pt idx="11">
                  <c:v>35431</c:v>
                </c:pt>
                <c:pt idx="12">
                  <c:v>35796</c:v>
                </c:pt>
                <c:pt idx="13">
                  <c:v>36161</c:v>
                </c:pt>
                <c:pt idx="14">
                  <c:v>36526</c:v>
                </c:pt>
                <c:pt idx="15">
                  <c:v>36892</c:v>
                </c:pt>
                <c:pt idx="16">
                  <c:v>37257</c:v>
                </c:pt>
                <c:pt idx="17">
                  <c:v>37622</c:v>
                </c:pt>
                <c:pt idx="18">
                  <c:v>37987</c:v>
                </c:pt>
                <c:pt idx="19">
                  <c:v>38353</c:v>
                </c:pt>
                <c:pt idx="20">
                  <c:v>38718</c:v>
                </c:pt>
                <c:pt idx="21">
                  <c:v>39083</c:v>
                </c:pt>
                <c:pt idx="22">
                  <c:v>39448</c:v>
                </c:pt>
                <c:pt idx="23">
                  <c:v>39814</c:v>
                </c:pt>
                <c:pt idx="24">
                  <c:v>40179</c:v>
                </c:pt>
                <c:pt idx="25">
                  <c:v>40544</c:v>
                </c:pt>
                <c:pt idx="26">
                  <c:v>40909</c:v>
                </c:pt>
                <c:pt idx="27">
                  <c:v>41275</c:v>
                </c:pt>
                <c:pt idx="28">
                  <c:v>41640</c:v>
                </c:pt>
                <c:pt idx="29">
                  <c:v>42005</c:v>
                </c:pt>
                <c:pt idx="30">
                  <c:v>42370</c:v>
                </c:pt>
              </c:numCache>
            </c:numRef>
          </c:cat>
          <c:val>
            <c:numRef>
              <c:f>'Relative to 1970'!$E$2:$E$32</c:f>
              <c:numCache>
                <c:formatCode>#,##0</c:formatCode>
                <c:ptCount val="31"/>
                <c:pt idx="0">
                  <c:v>100</c:v>
                </c:pt>
                <c:pt idx="1">
                  <c:v>57.3421981449561</c:v>
                </c:pt>
                <c:pt idx="2">
                  <c:v>50.570467044241973</c:v>
                </c:pt>
                <c:pt idx="3">
                  <c:v>29.442666010013951</c:v>
                </c:pt>
                <c:pt idx="4">
                  <c:v>26.405647213330049</c:v>
                </c:pt>
                <c:pt idx="5">
                  <c:v>25.543790527784619</c:v>
                </c:pt>
                <c:pt idx="6">
                  <c:v>25.7736189772634</c:v>
                </c:pt>
                <c:pt idx="7">
                  <c:v>24.919970450627918</c:v>
                </c:pt>
                <c:pt idx="8">
                  <c:v>24.534186981859971</c:v>
                </c:pt>
                <c:pt idx="9">
                  <c:v>25.075925469917099</c:v>
                </c:pt>
                <c:pt idx="10">
                  <c:v>21.653123204465238</c:v>
                </c:pt>
                <c:pt idx="11">
                  <c:v>21.80087006484445</c:v>
                </c:pt>
                <c:pt idx="12">
                  <c:v>21.21809078223755</c:v>
                </c:pt>
                <c:pt idx="13">
                  <c:v>26.249692194040879</c:v>
                </c:pt>
                <c:pt idx="14">
                  <c:v>25.428876303045229</c:v>
                </c:pt>
                <c:pt idx="15">
                  <c:v>25.666912911433961</c:v>
                </c:pt>
                <c:pt idx="16">
                  <c:v>30.31273085446934</c:v>
                </c:pt>
                <c:pt idx="17">
                  <c:v>30.19781662972995</c:v>
                </c:pt>
                <c:pt idx="18">
                  <c:v>30.04186161044078</c:v>
                </c:pt>
                <c:pt idx="19">
                  <c:v>29.869490273331689</c:v>
                </c:pt>
                <c:pt idx="20">
                  <c:v>28.408437987359431</c:v>
                </c:pt>
                <c:pt idx="21">
                  <c:v>26.94738570138718</c:v>
                </c:pt>
                <c:pt idx="22">
                  <c:v>25.313962078305831</c:v>
                </c:pt>
                <c:pt idx="23">
                  <c:v>23.910366904703281</c:v>
                </c:pt>
                <c:pt idx="24">
                  <c:v>22.5478125256505</c:v>
                </c:pt>
                <c:pt idx="25">
                  <c:v>22.22769432816219</c:v>
                </c:pt>
                <c:pt idx="26">
                  <c:v>22.203069851432321</c:v>
                </c:pt>
                <c:pt idx="27">
                  <c:v>22.178445374702459</c:v>
                </c:pt>
                <c:pt idx="28">
                  <c:v>22.162029056882542</c:v>
                </c:pt>
                <c:pt idx="29">
                  <c:v>21.907576130673888</c:v>
                </c:pt>
                <c:pt idx="30">
                  <c:v>21.66133136337519</c:v>
                </c:pt>
              </c:numCache>
            </c:numRef>
          </c:val>
          <c:smooth val="0"/>
        </c:ser>
        <c:dLbls>
          <c:showLegendKey val="0"/>
          <c:showVal val="0"/>
          <c:showCatName val="0"/>
          <c:showSerName val="0"/>
          <c:showPercent val="0"/>
          <c:showBubbleSize val="0"/>
        </c:dLbls>
        <c:marker val="1"/>
        <c:smooth val="0"/>
        <c:axId val="156283264"/>
        <c:axId val="156284800"/>
      </c:lineChart>
      <c:dateAx>
        <c:axId val="156283264"/>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284800"/>
        <c:crosses val="autoZero"/>
        <c:auto val="0"/>
        <c:lblOffset val="100"/>
        <c:baseTimeUnit val="years"/>
        <c:majorUnit val="5"/>
        <c:majorTimeUnit val="years"/>
      </c:dateAx>
      <c:valAx>
        <c:axId val="156284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smtClean="0"/>
                  <a:t>1970 =</a:t>
                </a:r>
                <a:r>
                  <a:rPr lang="en-US" baseline="0" dirty="0" smtClean="0"/>
                  <a:t> 100</a:t>
                </a:r>
                <a:endParaRPr lang="en-US" dirty="0"/>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2832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schemeClr>
                </a:solidFill>
                <a:latin typeface="+mn-lt"/>
                <a:ea typeface="+mn-ea"/>
                <a:cs typeface="+mn-cs"/>
              </a:defRPr>
            </a:pPr>
            <a:r>
              <a:rPr lang="en-US" dirty="0">
                <a:solidFill>
                  <a:schemeClr val="tx1">
                    <a:lumMod val="75000"/>
                  </a:schemeClr>
                </a:solidFill>
              </a:rPr>
              <a:t>Calculated gain in life </a:t>
            </a:r>
            <a:r>
              <a:rPr lang="en-US" dirty="0" smtClean="0">
                <a:solidFill>
                  <a:schemeClr val="tx1">
                    <a:lumMod val="75000"/>
                  </a:schemeClr>
                </a:solidFill>
              </a:rPr>
              <a:t>expectancy (years)</a:t>
            </a:r>
            <a:endParaRPr lang="en-US" dirty="0">
              <a:solidFill>
                <a:schemeClr val="tx1">
                  <a:lumMod val="75000"/>
                </a:schemeClr>
              </a:solidFill>
            </a:endParaRPr>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Calculated gain in life expentancy</c:v>
                </c:pt>
              </c:strCache>
            </c:strRef>
          </c:tx>
          <c:spPr>
            <a:solidFill>
              <a:schemeClr val="bg1"/>
            </a:solidFill>
            <a:ln>
              <a:noFill/>
            </a:ln>
            <a:effectLst/>
          </c:spPr>
          <c:invertIfNegative val="0"/>
          <c:cat>
            <c:strRef>
              <c:f>Sheet1!$A$2:$A$11</c:f>
              <c:strCache>
                <c:ptCount val="10"/>
                <c:pt idx="0">
                  <c:v>Weirton, W. Va.</c:v>
                </c:pt>
                <c:pt idx="1">
                  <c:v>Wichita, Kan.</c:v>
                </c:pt>
                <c:pt idx="2">
                  <c:v>Phoenix</c:v>
                </c:pt>
                <c:pt idx="3">
                  <c:v>New Castle, Pa.</c:v>
                </c:pt>
                <c:pt idx="4">
                  <c:v>Mobile, Ala.</c:v>
                </c:pt>
                <c:pt idx="5">
                  <c:v>Youngstown, Ohio</c:v>
                </c:pt>
                <c:pt idx="6">
                  <c:v>Chattanooga, Tenn.</c:v>
                </c:pt>
                <c:pt idx="7">
                  <c:v>Pueblo, Colo.</c:v>
                </c:pt>
                <c:pt idx="8">
                  <c:v>Kingsport, Tenn.</c:v>
                </c:pt>
                <c:pt idx="9">
                  <c:v>Birmingham, Ala.</c:v>
                </c:pt>
              </c:strCache>
            </c:strRef>
          </c:cat>
          <c:val>
            <c:numRef>
              <c:f>Sheet1!$B$2:$B$11</c:f>
              <c:numCache>
                <c:formatCode>General</c:formatCode>
                <c:ptCount val="10"/>
                <c:pt idx="0">
                  <c:v>5.2</c:v>
                </c:pt>
                <c:pt idx="1">
                  <c:v>4.3</c:v>
                </c:pt>
                <c:pt idx="2">
                  <c:v>3.9</c:v>
                </c:pt>
                <c:pt idx="3">
                  <c:v>3.9</c:v>
                </c:pt>
                <c:pt idx="4">
                  <c:v>3.9</c:v>
                </c:pt>
                <c:pt idx="5">
                  <c:v>3.4</c:v>
                </c:pt>
                <c:pt idx="6">
                  <c:v>3</c:v>
                </c:pt>
                <c:pt idx="7">
                  <c:v>2.9</c:v>
                </c:pt>
                <c:pt idx="8">
                  <c:v>2.9</c:v>
                </c:pt>
                <c:pt idx="9">
                  <c:v>2.8</c:v>
                </c:pt>
              </c:numCache>
            </c:numRef>
          </c:val>
          <c:extLst xmlns:c16r2="http://schemas.microsoft.com/office/drawing/2015/06/chart">
            <c:ext xmlns:c16="http://schemas.microsoft.com/office/drawing/2014/chart" uri="{C3380CC4-5D6E-409C-BE32-E72D297353CC}">
              <c16:uniqueId val="{00000000-6796-432A-98E1-385407A5A251}"/>
            </c:ext>
          </c:extLst>
        </c:ser>
        <c:dLbls>
          <c:showLegendKey val="0"/>
          <c:showVal val="0"/>
          <c:showCatName val="0"/>
          <c:showSerName val="0"/>
          <c:showPercent val="0"/>
          <c:showBubbleSize val="0"/>
        </c:dLbls>
        <c:gapWidth val="182"/>
        <c:axId val="156304896"/>
        <c:axId val="156306432"/>
      </c:barChart>
      <c:catAx>
        <c:axId val="156304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schemeClr>
                </a:solidFill>
                <a:latin typeface="+mn-lt"/>
                <a:ea typeface="+mn-ea"/>
                <a:cs typeface="+mn-cs"/>
              </a:defRPr>
            </a:pPr>
            <a:endParaRPr lang="en-US"/>
          </a:p>
        </c:txPr>
        <c:crossAx val="156306432"/>
        <c:crosses val="autoZero"/>
        <c:auto val="1"/>
        <c:lblAlgn val="ctr"/>
        <c:lblOffset val="100"/>
        <c:noMultiLvlLbl val="0"/>
      </c:catAx>
      <c:valAx>
        <c:axId val="1563064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schemeClr>
                </a:solidFill>
                <a:latin typeface="+mn-lt"/>
                <a:ea typeface="+mn-ea"/>
                <a:cs typeface="+mn-cs"/>
              </a:defRPr>
            </a:pPr>
            <a:endParaRPr lang="en-US"/>
          </a:p>
        </c:txPr>
        <c:crossAx val="156304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BC5E8AB-0EE3-4D19-B378-0357E3BF0A4F}" type="datetimeFigureOut">
              <a:rPr lang="en-US" smtClean="0"/>
              <a:t>10/23/2017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FF17BAA-3056-44C3-B1CF-782B4CA377CC}" type="slidenum">
              <a:rPr lang="en-US" smtClean="0"/>
              <a:t>‹#›</a:t>
            </a:fld>
            <a:endParaRPr lang="en-US"/>
          </a:p>
        </p:txBody>
      </p:sp>
    </p:spTree>
    <p:extLst>
      <p:ext uri="{BB962C8B-B14F-4D97-AF65-F5344CB8AC3E}">
        <p14:creationId xmlns:p14="http://schemas.microsoft.com/office/powerpoint/2010/main" val="1336741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9613"/>
            <a:ext cx="6310313" cy="3549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610816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a:t>
            </a:fld>
            <a:endParaRPr lang="en-US"/>
          </a:p>
        </p:txBody>
      </p:sp>
    </p:spTree>
    <p:extLst>
      <p:ext uri="{BB962C8B-B14F-4D97-AF65-F5344CB8AC3E}">
        <p14:creationId xmlns:p14="http://schemas.microsoft.com/office/powerpoint/2010/main" val="1773497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931774">
              <a:buFont typeface="Arial" panose="020B0604020202020204" pitchFamily="34" charset="0"/>
              <a:buChar char="•"/>
              <a:defRPr/>
            </a:pPr>
            <a:r>
              <a:rPr lang="en-US" dirty="0"/>
              <a:t>The production function of ozone looks like a Leontief L-shaped graph</a:t>
            </a:r>
          </a:p>
          <a:p>
            <a:pPr marL="174708" indent="-174708" defTabSz="931774">
              <a:buFont typeface="Arial" panose="020B0604020202020204" pitchFamily="34" charset="0"/>
              <a:buChar char="•"/>
              <a:defRPr/>
            </a:pPr>
            <a:r>
              <a:rPr lang="en-US" dirty="0"/>
              <a:t>While ground-level (tropospheric) ozone and stratospheric ozone are the same compound, ground-level ozone is bad for human health, while stratospheric ozone blocks out UV radiation, and is thus good for human health</a:t>
            </a:r>
          </a:p>
          <a:p>
            <a:pPr marL="174708" indent="-174708" defTabSz="931774">
              <a:buFont typeface="Arial" panose="020B0604020202020204" pitchFamily="34" charset="0"/>
              <a:buChar char="•"/>
              <a:defRPr/>
            </a:pPr>
            <a:r>
              <a:rPr lang="en-US" dirty="0"/>
              <a:t>In large cities like NYC, high levels of NOx emissions from cars and from nearby factories make it so that VOC is the limiting (relatively scarce) reagent in the production of ozone.</a:t>
            </a:r>
          </a:p>
          <a:p>
            <a:pPr defTabSz="931774">
              <a:defRPr/>
            </a:pPr>
            <a:endParaRPr lang="en-US" dirty="0"/>
          </a:p>
          <a:p>
            <a:pPr defTabSz="931774">
              <a:defRPr/>
            </a:pPr>
            <a:r>
              <a:rPr lang="en-US" dirty="0"/>
              <a:t>Source: EPA</a:t>
            </a:r>
          </a:p>
          <a:p>
            <a:endParaRPr lang="en-US" dirty="0"/>
          </a:p>
        </p:txBody>
      </p:sp>
      <p:sp>
        <p:nvSpPr>
          <p:cNvPr id="4" name="Slide Number Placeholder 3"/>
          <p:cNvSpPr>
            <a:spLocks noGrp="1"/>
          </p:cNvSpPr>
          <p:nvPr>
            <p:ph type="sldNum" sz="quarter" idx="10"/>
          </p:nvPr>
        </p:nvSpPr>
        <p:spPr/>
        <p:txBody>
          <a:bodyPr/>
          <a:lstStyle/>
          <a:p>
            <a:pPr defTabSz="931774">
              <a:defRPr/>
            </a:pPr>
            <a:fld id="{CFF17BAA-3056-44C3-B1CF-782B4CA377CC}" type="slidenum">
              <a:rPr lang="en-US">
                <a:solidFill>
                  <a:prstClr val="black"/>
                </a:solidFill>
                <a:latin typeface="Calibri" panose="020F0502020204030204"/>
              </a:rPr>
              <a:pPr defTabSz="931774">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1595737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PM10</a:t>
            </a:r>
            <a:r>
              <a:rPr lang="en-US" baseline="0" dirty="0" smtClean="0"/>
              <a:t> refers to particles of diameter 10 micrometers, while PM2.5 refers to particles of diameter 2.5 micrometers. Both are far smaller than the diameter of human hair, which is around 60 micrometers.</a:t>
            </a:r>
            <a:endParaRPr lang="en-US" dirty="0" smtClean="0"/>
          </a:p>
          <a:p>
            <a:endParaRPr lang="en-US" dirty="0" smtClean="0"/>
          </a:p>
          <a:p>
            <a:r>
              <a:rPr lang="en-US" dirty="0" smtClean="0"/>
              <a:t>Source: EPA and http://ac.els-cdn.com/S1352231004005011/1-s2.0-S1352231004005011-main.pdf?_tid=9bcd2df6-5e72-11e6-96a5-00000aab0f02&amp;acdnat=1470775881_734d391bd2eae4c3f5c4bedaf0d2a3eb</a:t>
            </a:r>
            <a:endParaRPr lang="en-US" dirty="0"/>
          </a:p>
        </p:txBody>
      </p:sp>
      <p:sp>
        <p:nvSpPr>
          <p:cNvPr id="4" name="Slide Number Placeholder 3"/>
          <p:cNvSpPr>
            <a:spLocks noGrp="1"/>
          </p:cNvSpPr>
          <p:nvPr>
            <p:ph type="sldNum" sz="quarter" idx="10"/>
          </p:nvPr>
        </p:nvSpPr>
        <p:spPr/>
        <p:txBody>
          <a:bodyPr/>
          <a:lstStyle/>
          <a:p>
            <a:pPr defTabSz="931774">
              <a:defRPr/>
            </a:pPr>
            <a:fld id="{CFF17BAA-3056-44C3-B1CF-782B4CA377CC}" type="slidenum">
              <a:rPr lang="en-US">
                <a:solidFill>
                  <a:prstClr val="black"/>
                </a:solidFill>
                <a:latin typeface="Calibri" panose="020F0502020204030204"/>
              </a:rPr>
              <a:pPr defTabSz="931774">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63397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14</a:t>
            </a:fld>
            <a:endParaRPr lang="en-US"/>
          </a:p>
        </p:txBody>
      </p:sp>
    </p:spTree>
    <p:extLst>
      <p:ext uri="{BB962C8B-B14F-4D97-AF65-F5344CB8AC3E}">
        <p14:creationId xmlns:p14="http://schemas.microsoft.com/office/powerpoint/2010/main" val="35489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15</a:t>
            </a:fld>
            <a:endParaRPr lang="en-US"/>
          </a:p>
        </p:txBody>
      </p:sp>
    </p:spTree>
    <p:extLst>
      <p:ext uri="{BB962C8B-B14F-4D97-AF65-F5344CB8AC3E}">
        <p14:creationId xmlns:p14="http://schemas.microsoft.com/office/powerpoint/2010/main" val="1014159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16</a:t>
            </a:fld>
            <a:endParaRPr lang="en-US"/>
          </a:p>
        </p:txBody>
      </p:sp>
    </p:spTree>
    <p:extLst>
      <p:ext uri="{BB962C8B-B14F-4D97-AF65-F5344CB8AC3E}">
        <p14:creationId xmlns:p14="http://schemas.microsoft.com/office/powerpoint/2010/main" val="18561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17</a:t>
            </a:fld>
            <a:endParaRPr lang="en-US"/>
          </a:p>
        </p:txBody>
      </p:sp>
    </p:spTree>
    <p:extLst>
      <p:ext uri="{BB962C8B-B14F-4D97-AF65-F5344CB8AC3E}">
        <p14:creationId xmlns:p14="http://schemas.microsoft.com/office/powerpoint/2010/main" val="271517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18</a:t>
            </a:fld>
            <a:endParaRPr lang="en-US"/>
          </a:p>
        </p:txBody>
      </p:sp>
    </p:spTree>
    <p:extLst>
      <p:ext uri="{BB962C8B-B14F-4D97-AF65-F5344CB8AC3E}">
        <p14:creationId xmlns:p14="http://schemas.microsoft.com/office/powerpoint/2010/main" val="1722229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 Angeles: http://</a:t>
            </a:r>
            <a:r>
              <a:rPr lang="en-US" dirty="0" err="1" smtClean="0"/>
              <a:t>www.aqmd.gov</a:t>
            </a:r>
            <a:r>
              <a:rPr lang="en-US" dirty="0" smtClean="0"/>
              <a:t>/home/library/public-information/publications/50-years-of-progress</a:t>
            </a:r>
          </a:p>
          <a:p>
            <a:endParaRPr lang="en-US" dirty="0" smtClean="0"/>
          </a:p>
          <a:p>
            <a:r>
              <a:rPr lang="en-US" dirty="0" smtClean="0"/>
              <a:t>Beijing Ozone: http://</a:t>
            </a:r>
            <a:r>
              <a:rPr lang="en-US" dirty="0" err="1" smtClean="0"/>
              <a:t>aqicn.org</a:t>
            </a:r>
            <a:r>
              <a:rPr lang="en-US" dirty="0" smtClean="0"/>
              <a:t>/</a:t>
            </a:r>
            <a:r>
              <a:rPr lang="en-US" dirty="0" err="1" smtClean="0"/>
              <a:t>faq</a:t>
            </a:r>
            <a:r>
              <a:rPr lang="en-US" dirty="0" smtClean="0"/>
              <a:t>/2015-09-06/ozone-</a:t>
            </a:r>
            <a:r>
              <a:rPr lang="en-US" dirty="0" err="1" smtClean="0"/>
              <a:t>aqi</a:t>
            </a:r>
            <a:r>
              <a:rPr lang="en-US" dirty="0" smtClean="0"/>
              <a:t>-using-concentrations-in-milligrams-or-ppb/ and </a:t>
            </a:r>
            <a:r>
              <a:rPr lang="mr-IN" dirty="0" err="1" smtClean="0"/>
              <a:t>https</a:t>
            </a:r>
            <a:r>
              <a:rPr lang="mr-IN" dirty="0" smtClean="0"/>
              <a:t>://</a:t>
            </a:r>
            <a:r>
              <a:rPr lang="mr-IN" dirty="0" err="1" smtClean="0"/>
              <a:t>www.atmos-chem-phys.net</a:t>
            </a:r>
            <a:r>
              <a:rPr lang="mr-IN" dirty="0" smtClean="0"/>
              <a:t>/14/13175/2014/acp-14-13175-2014.pdf</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19</a:t>
            </a:fld>
            <a:endParaRPr lang="en-US"/>
          </a:p>
        </p:txBody>
      </p:sp>
    </p:spTree>
    <p:extLst>
      <p:ext uri="{BB962C8B-B14F-4D97-AF65-F5344CB8AC3E}">
        <p14:creationId xmlns:p14="http://schemas.microsoft.com/office/powerpoint/2010/main" val="124850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20</a:t>
            </a:fld>
            <a:endParaRPr lang="en-US"/>
          </a:p>
        </p:txBody>
      </p:sp>
    </p:spTree>
    <p:extLst>
      <p:ext uri="{BB962C8B-B14F-4D97-AF65-F5344CB8AC3E}">
        <p14:creationId xmlns:p14="http://schemas.microsoft.com/office/powerpoint/2010/main" val="58582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a:t>
            </a:fld>
            <a:endParaRPr lang="en-US"/>
          </a:p>
        </p:txBody>
      </p:sp>
    </p:spTree>
    <p:extLst>
      <p:ext uri="{BB962C8B-B14F-4D97-AF65-F5344CB8AC3E}">
        <p14:creationId xmlns:p14="http://schemas.microsoft.com/office/powerpoint/2010/main" val="1952138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Sources:</a:t>
            </a:r>
          </a:p>
          <a:p>
            <a:r>
              <a:rPr lang="en-US" dirty="0" smtClean="0"/>
              <a:t>IEA</a:t>
            </a:r>
            <a:r>
              <a:rPr lang="en-US" baseline="0" dirty="0" smtClean="0"/>
              <a:t> World Energy Outlook special report on energy and air pollution 2016</a:t>
            </a:r>
            <a:endParaRPr lang="en-US" dirty="0" smtClean="0"/>
          </a:p>
          <a:p>
            <a:r>
              <a:rPr lang="en-US" dirty="0" smtClean="0"/>
              <a:t>http://green.blogs.nytimes.com/2013/02/14/the-air-that-kills-in-india/</a:t>
            </a:r>
          </a:p>
          <a:p>
            <a:r>
              <a:rPr lang="en-US" dirty="0" smtClean="0"/>
              <a:t>Greenstone’s papers</a:t>
            </a:r>
            <a:endParaRPr lang="en-US" dirty="0"/>
          </a:p>
        </p:txBody>
      </p:sp>
      <p:sp>
        <p:nvSpPr>
          <p:cNvPr id="4" name="Slide Number Placeholder 3"/>
          <p:cNvSpPr>
            <a:spLocks noGrp="1"/>
          </p:cNvSpPr>
          <p:nvPr>
            <p:ph type="sldNum" sz="quarter" idx="10"/>
          </p:nvPr>
        </p:nvSpPr>
        <p:spPr/>
        <p:txBody>
          <a:bodyPr/>
          <a:lstStyle/>
          <a:p>
            <a:pPr defTabSz="931774">
              <a:defRPr/>
            </a:pPr>
            <a:fld id="{B34E3CE3-09F6-4570-86F1-10016E7E6515}" type="slidenum">
              <a:rPr lang="en-US">
                <a:solidFill>
                  <a:prstClr val="black"/>
                </a:solidFill>
                <a:latin typeface="Calibri" panose="020F0502020204030204"/>
              </a:rPr>
              <a:pPr defTabSz="931774">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1216909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23</a:t>
            </a:fld>
            <a:endParaRPr lang="en-US"/>
          </a:p>
        </p:txBody>
      </p:sp>
    </p:spTree>
    <p:extLst>
      <p:ext uri="{BB962C8B-B14F-4D97-AF65-F5344CB8AC3E}">
        <p14:creationId xmlns:p14="http://schemas.microsoft.com/office/powerpoint/2010/main" val="1466410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Either flag earlier slides on VSL or put</a:t>
            </a:r>
            <a:r>
              <a:rPr lang="en-US" baseline="0" dirty="0" smtClean="0"/>
              <a:t> those here</a:t>
            </a:r>
            <a:endParaRPr lang="en-US" dirty="0"/>
          </a:p>
        </p:txBody>
      </p:sp>
      <p:sp>
        <p:nvSpPr>
          <p:cNvPr id="4" name="Slide Number Placeholder 3"/>
          <p:cNvSpPr>
            <a:spLocks noGrp="1"/>
          </p:cNvSpPr>
          <p:nvPr>
            <p:ph type="sldNum" sz="quarter" idx="10"/>
          </p:nvPr>
        </p:nvSpPr>
        <p:spPr/>
        <p:txBody>
          <a:bodyPr/>
          <a:lstStyle/>
          <a:p>
            <a:fld id="{588A909F-91DB-4888-B7FB-61D7FD91D5FD}" type="slidenum">
              <a:rPr lang="en-US" smtClean="0"/>
              <a:t>24</a:t>
            </a:fld>
            <a:endParaRPr lang="en-US"/>
          </a:p>
        </p:txBody>
      </p:sp>
    </p:spTree>
    <p:extLst>
      <p:ext uri="{BB962C8B-B14F-4D97-AF65-F5344CB8AC3E}">
        <p14:creationId xmlns:p14="http://schemas.microsoft.com/office/powerpoint/2010/main" val="199271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IEA</a:t>
            </a:r>
            <a:r>
              <a:rPr lang="en-US" baseline="0" dirty="0" smtClean="0"/>
              <a:t> Energy and Air Pollution World Energy Outlook Special Report</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25</a:t>
            </a:fld>
            <a:endParaRPr lang="en-US"/>
          </a:p>
        </p:txBody>
      </p:sp>
    </p:spTree>
    <p:extLst>
      <p:ext uri="{BB962C8B-B14F-4D97-AF65-F5344CB8AC3E}">
        <p14:creationId xmlns:p14="http://schemas.microsoft.com/office/powerpoint/2010/main" val="1792371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MG’s Upshot piece from 12/30/2014</a:t>
            </a:r>
            <a:r>
              <a:rPr lang="en-US" baseline="0" dirty="0" smtClean="0"/>
              <a:t> https://</a:t>
            </a:r>
            <a:r>
              <a:rPr lang="en-US" baseline="0" dirty="0" err="1" smtClean="0"/>
              <a:t>www.nytimes.com</a:t>
            </a:r>
            <a:r>
              <a:rPr lang="en-US" baseline="0" dirty="0" smtClean="0"/>
              <a:t>/2014/12/31/upshot/</a:t>
            </a:r>
            <a:r>
              <a:rPr lang="en-US" baseline="0" dirty="0" err="1" smtClean="0"/>
              <a:t>pollution-around-the-world-a-matter-of-choices.html?_r</a:t>
            </a:r>
            <a:r>
              <a:rPr lang="en-US" baseline="0" dirty="0" smtClean="0"/>
              <a:t>=0</a:t>
            </a:r>
          </a:p>
          <a:p>
            <a:endParaRPr lang="en-US" baseline="0" dirty="0" smtClean="0"/>
          </a:p>
        </p:txBody>
      </p:sp>
      <p:sp>
        <p:nvSpPr>
          <p:cNvPr id="4" name="Slide Number Placeholder 3"/>
          <p:cNvSpPr>
            <a:spLocks noGrp="1"/>
          </p:cNvSpPr>
          <p:nvPr>
            <p:ph type="sldNum" sz="quarter" idx="10"/>
          </p:nvPr>
        </p:nvSpPr>
        <p:spPr/>
        <p:txBody>
          <a:bodyPr/>
          <a:lstStyle/>
          <a:p>
            <a:fld id="{CFF17BAA-3056-44C3-B1CF-782B4CA377CC}" type="slidenum">
              <a:rPr lang="en-US" smtClean="0"/>
              <a:t>26</a:t>
            </a:fld>
            <a:endParaRPr lang="en-US"/>
          </a:p>
        </p:txBody>
      </p:sp>
    </p:spTree>
    <p:extLst>
      <p:ext uri="{BB962C8B-B14F-4D97-AF65-F5344CB8AC3E}">
        <p14:creationId xmlns:p14="http://schemas.microsoft.com/office/powerpoint/2010/main" val="1423921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28</a:t>
            </a:fld>
            <a:endParaRPr lang="en-US"/>
          </a:p>
        </p:txBody>
      </p:sp>
    </p:spTree>
    <p:extLst>
      <p:ext uri="{BB962C8B-B14F-4D97-AF65-F5344CB8AC3E}">
        <p14:creationId xmlns:p14="http://schemas.microsoft.com/office/powerpoint/2010/main" val="1263052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29</a:t>
            </a:fld>
            <a:endParaRPr lang="en-US"/>
          </a:p>
        </p:txBody>
      </p:sp>
    </p:spTree>
    <p:extLst>
      <p:ext uri="{BB962C8B-B14F-4D97-AF65-F5344CB8AC3E}">
        <p14:creationId xmlns:p14="http://schemas.microsoft.com/office/powerpoint/2010/main" val="209494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31</a:t>
            </a:fld>
            <a:endParaRPr lang="en-US"/>
          </a:p>
        </p:txBody>
      </p:sp>
    </p:spTree>
    <p:extLst>
      <p:ext uri="{BB962C8B-B14F-4D97-AF65-F5344CB8AC3E}">
        <p14:creationId xmlns:p14="http://schemas.microsoft.com/office/powerpoint/2010/main" val="2027157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32</a:t>
            </a:fld>
            <a:endParaRPr lang="en-US"/>
          </a:p>
        </p:txBody>
      </p:sp>
    </p:spTree>
    <p:extLst>
      <p:ext uri="{BB962C8B-B14F-4D97-AF65-F5344CB8AC3E}">
        <p14:creationId xmlns:p14="http://schemas.microsoft.com/office/powerpoint/2010/main" val="137494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33</a:t>
            </a:fld>
            <a:endParaRPr lang="en-US"/>
          </a:p>
        </p:txBody>
      </p:sp>
    </p:spTree>
    <p:extLst>
      <p:ext uri="{BB962C8B-B14F-4D97-AF65-F5344CB8AC3E}">
        <p14:creationId xmlns:p14="http://schemas.microsoft.com/office/powerpoint/2010/main" val="94799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a:t>
            </a:fld>
            <a:endParaRPr lang="en-US"/>
          </a:p>
        </p:txBody>
      </p:sp>
    </p:spTree>
    <p:extLst>
      <p:ext uri="{BB962C8B-B14F-4D97-AF65-F5344CB8AC3E}">
        <p14:creationId xmlns:p14="http://schemas.microsoft.com/office/powerpoint/2010/main" val="523654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34</a:t>
            </a:fld>
            <a:endParaRPr lang="en-US"/>
          </a:p>
        </p:txBody>
      </p:sp>
    </p:spTree>
    <p:extLst>
      <p:ext uri="{BB962C8B-B14F-4D97-AF65-F5344CB8AC3E}">
        <p14:creationId xmlns:p14="http://schemas.microsoft.com/office/powerpoint/2010/main" val="956943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35</a:t>
            </a:fld>
            <a:endParaRPr lang="en-US"/>
          </a:p>
        </p:txBody>
      </p:sp>
    </p:spTree>
    <p:extLst>
      <p:ext uri="{BB962C8B-B14F-4D97-AF65-F5344CB8AC3E}">
        <p14:creationId xmlns:p14="http://schemas.microsoft.com/office/powerpoint/2010/main" val="484932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36</a:t>
            </a:fld>
            <a:endParaRPr lang="en-US"/>
          </a:p>
        </p:txBody>
      </p:sp>
    </p:spTree>
    <p:extLst>
      <p:ext uri="{BB962C8B-B14F-4D97-AF65-F5344CB8AC3E}">
        <p14:creationId xmlns:p14="http://schemas.microsoft.com/office/powerpoint/2010/main" val="1422133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37</a:t>
            </a:fld>
            <a:endParaRPr lang="en-US"/>
          </a:p>
        </p:txBody>
      </p:sp>
    </p:spTree>
    <p:extLst>
      <p:ext uri="{BB962C8B-B14F-4D97-AF65-F5344CB8AC3E}">
        <p14:creationId xmlns:p14="http://schemas.microsoft.com/office/powerpoint/2010/main" val="1268416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38</a:t>
            </a:fld>
            <a:endParaRPr lang="en-US"/>
          </a:p>
        </p:txBody>
      </p:sp>
    </p:spTree>
    <p:extLst>
      <p:ext uri="{BB962C8B-B14F-4D97-AF65-F5344CB8AC3E}">
        <p14:creationId xmlns:p14="http://schemas.microsoft.com/office/powerpoint/2010/main" val="14385580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39</a:t>
            </a:fld>
            <a:endParaRPr lang="en-US"/>
          </a:p>
        </p:txBody>
      </p:sp>
    </p:spTree>
    <p:extLst>
      <p:ext uri="{BB962C8B-B14F-4D97-AF65-F5344CB8AC3E}">
        <p14:creationId xmlns:p14="http://schemas.microsoft.com/office/powerpoint/2010/main" val="1379990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40</a:t>
            </a:fld>
            <a:endParaRPr lang="en-US"/>
          </a:p>
        </p:txBody>
      </p:sp>
    </p:spTree>
    <p:extLst>
      <p:ext uri="{BB962C8B-B14F-4D97-AF65-F5344CB8AC3E}">
        <p14:creationId xmlns:p14="http://schemas.microsoft.com/office/powerpoint/2010/main" val="2469636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42</a:t>
            </a:fld>
            <a:endParaRPr lang="en-US"/>
          </a:p>
        </p:txBody>
      </p:sp>
    </p:spTree>
    <p:extLst>
      <p:ext uri="{BB962C8B-B14F-4D97-AF65-F5344CB8AC3E}">
        <p14:creationId xmlns:p14="http://schemas.microsoft.com/office/powerpoint/2010/main" val="1116452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43</a:t>
            </a:fld>
            <a:endParaRPr lang="en-US"/>
          </a:p>
        </p:txBody>
      </p:sp>
    </p:spTree>
    <p:extLst>
      <p:ext uri="{BB962C8B-B14F-4D97-AF65-F5344CB8AC3E}">
        <p14:creationId xmlns:p14="http://schemas.microsoft.com/office/powerpoint/2010/main" val="96634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44</a:t>
            </a:fld>
            <a:endParaRPr lang="en-US"/>
          </a:p>
        </p:txBody>
      </p:sp>
    </p:spTree>
    <p:extLst>
      <p:ext uri="{BB962C8B-B14F-4D97-AF65-F5344CB8AC3E}">
        <p14:creationId xmlns:p14="http://schemas.microsoft.com/office/powerpoint/2010/main" val="133612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a:t>
            </a:r>
            <a:r>
              <a:rPr lang="en-US" baseline="0" dirty="0" smtClean="0"/>
              <a:t> source: http://</a:t>
            </a:r>
            <a:r>
              <a:rPr lang="en-US" baseline="0" dirty="0" err="1" smtClean="0"/>
              <a:t>www.uni-obuda.hu</a:t>
            </a:r>
            <a:r>
              <a:rPr lang="en-US" baseline="0" dirty="0" smtClean="0"/>
              <a:t>/users/</a:t>
            </a:r>
            <a:r>
              <a:rPr lang="en-US" baseline="0" dirty="0" err="1" smtClean="0"/>
              <a:t>grollerg</a:t>
            </a:r>
            <a:r>
              <a:rPr lang="en-US" baseline="0" dirty="0" smtClean="0"/>
              <a:t>/LCA/</a:t>
            </a:r>
            <a:r>
              <a:rPr lang="en-US" baseline="0" dirty="0" err="1" smtClean="0"/>
              <a:t>hazidolgozathoz</a:t>
            </a:r>
            <a:r>
              <a:rPr lang="en-US" baseline="0" dirty="0" smtClean="0"/>
              <a:t>/lca-electricity%20generation%20technologies.pdf</a:t>
            </a:r>
          </a:p>
          <a:p>
            <a:endParaRPr lang="en-US" baseline="0" dirty="0" smtClean="0"/>
          </a:p>
          <a:p>
            <a:r>
              <a:rPr lang="en-US" baseline="0" dirty="0" smtClean="0"/>
              <a:t>PM source: http://www3.cec.org/</a:t>
            </a:r>
            <a:r>
              <a:rPr lang="en-US" baseline="0" dirty="0" err="1" smtClean="0"/>
              <a:t>islandora</a:t>
            </a:r>
            <a:r>
              <a:rPr lang="en-US" baseline="0" dirty="0" smtClean="0"/>
              <a:t>/</a:t>
            </a:r>
            <a:r>
              <a:rPr lang="en-US" baseline="0" dirty="0" err="1" smtClean="0"/>
              <a:t>en</a:t>
            </a:r>
            <a:r>
              <a:rPr lang="en-US" baseline="0" dirty="0" smtClean="0"/>
              <a:t>/item/10236-north-american-power-plant-air-emissions-en.pdf</a:t>
            </a:r>
          </a:p>
          <a:p>
            <a:r>
              <a:rPr lang="en-US" baseline="0" dirty="0" smtClean="0"/>
              <a:t>Mercury source: http://</a:t>
            </a:r>
            <a:r>
              <a:rPr lang="en-US" baseline="0" dirty="0" err="1" smtClean="0"/>
              <a:t>www.seas.columbia.edu</a:t>
            </a:r>
            <a:r>
              <a:rPr lang="en-US" baseline="0" dirty="0" smtClean="0"/>
              <a:t>/earth/</a:t>
            </a:r>
            <a:r>
              <a:rPr lang="en-US" baseline="0" dirty="0" err="1" smtClean="0"/>
              <a:t>wtert</a:t>
            </a:r>
            <a:r>
              <a:rPr lang="en-US" baseline="0" dirty="0" smtClean="0"/>
              <a:t>/</a:t>
            </a:r>
            <a:r>
              <a:rPr lang="en-US" baseline="0" dirty="0" err="1" smtClean="0"/>
              <a:t>sofos</a:t>
            </a:r>
            <a:r>
              <a:rPr lang="en-US" baseline="0" dirty="0" smtClean="0"/>
              <a:t>/Bolate%20thesis_mercury.pdf</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Reference source with no direct statistics: https://</a:t>
            </a:r>
            <a:r>
              <a:rPr lang="en-US" baseline="0" dirty="0" err="1" smtClean="0"/>
              <a:t>www.ceres.org</a:t>
            </a:r>
            <a:r>
              <a:rPr lang="en-US" baseline="0" dirty="0" smtClean="0"/>
              <a:t>/sites/default/files/reports/2017-06/Benchmarking-Air-Emissions-2017%20%281%29.pdf</a:t>
            </a:r>
          </a:p>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a:t>
            </a:fld>
            <a:endParaRPr lang="en-US"/>
          </a:p>
        </p:txBody>
      </p:sp>
    </p:spTree>
    <p:extLst>
      <p:ext uri="{BB962C8B-B14F-4D97-AF65-F5344CB8AC3E}">
        <p14:creationId xmlns:p14="http://schemas.microsoft.com/office/powerpoint/2010/main" val="955329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45</a:t>
            </a:fld>
            <a:endParaRPr lang="en-US"/>
          </a:p>
        </p:txBody>
      </p:sp>
    </p:spTree>
    <p:extLst>
      <p:ext uri="{BB962C8B-B14F-4D97-AF65-F5344CB8AC3E}">
        <p14:creationId xmlns:p14="http://schemas.microsoft.com/office/powerpoint/2010/main" val="1554464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47</a:t>
            </a:fld>
            <a:endParaRPr lang="en-US"/>
          </a:p>
        </p:txBody>
      </p:sp>
    </p:spTree>
    <p:extLst>
      <p:ext uri="{BB962C8B-B14F-4D97-AF65-F5344CB8AC3E}">
        <p14:creationId xmlns:p14="http://schemas.microsoft.com/office/powerpoint/2010/main" val="18509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48</a:t>
            </a:fld>
            <a:endParaRPr lang="en-US"/>
          </a:p>
        </p:txBody>
      </p:sp>
    </p:spTree>
    <p:extLst>
      <p:ext uri="{BB962C8B-B14F-4D97-AF65-F5344CB8AC3E}">
        <p14:creationId xmlns:p14="http://schemas.microsoft.com/office/powerpoint/2010/main" val="86738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49</a:t>
            </a:fld>
            <a:endParaRPr lang="en-US"/>
          </a:p>
        </p:txBody>
      </p:sp>
    </p:spTree>
    <p:extLst>
      <p:ext uri="{BB962C8B-B14F-4D97-AF65-F5344CB8AC3E}">
        <p14:creationId xmlns:p14="http://schemas.microsoft.com/office/powerpoint/2010/main" val="1907572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50</a:t>
            </a:fld>
            <a:endParaRPr lang="en-US"/>
          </a:p>
        </p:txBody>
      </p:sp>
    </p:spTree>
    <p:extLst>
      <p:ext uri="{BB962C8B-B14F-4D97-AF65-F5344CB8AC3E}">
        <p14:creationId xmlns:p14="http://schemas.microsoft.com/office/powerpoint/2010/main" val="6051387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51</a:t>
            </a:fld>
            <a:endParaRPr lang="en-US"/>
          </a:p>
        </p:txBody>
      </p:sp>
    </p:spTree>
    <p:extLst>
      <p:ext uri="{BB962C8B-B14F-4D97-AF65-F5344CB8AC3E}">
        <p14:creationId xmlns:p14="http://schemas.microsoft.com/office/powerpoint/2010/main" val="1519032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52</a:t>
            </a:fld>
            <a:endParaRPr lang="en-US"/>
          </a:p>
        </p:txBody>
      </p:sp>
    </p:spTree>
    <p:extLst>
      <p:ext uri="{BB962C8B-B14F-4D97-AF65-F5344CB8AC3E}">
        <p14:creationId xmlns:p14="http://schemas.microsoft.com/office/powerpoint/2010/main" val="233911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53</a:t>
            </a:fld>
            <a:endParaRPr lang="en-US"/>
          </a:p>
        </p:txBody>
      </p:sp>
    </p:spTree>
    <p:extLst>
      <p:ext uri="{BB962C8B-B14F-4D97-AF65-F5344CB8AC3E}">
        <p14:creationId xmlns:p14="http://schemas.microsoft.com/office/powerpoint/2010/main" val="1225821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54</a:t>
            </a:fld>
            <a:endParaRPr lang="en-US"/>
          </a:p>
        </p:txBody>
      </p:sp>
    </p:spTree>
    <p:extLst>
      <p:ext uri="{BB962C8B-B14F-4D97-AF65-F5344CB8AC3E}">
        <p14:creationId xmlns:p14="http://schemas.microsoft.com/office/powerpoint/2010/main" val="16502408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NB</a:t>
            </a:r>
            <a:r>
              <a:rPr lang="en-US" dirty="0" smtClean="0"/>
              <a:t>: I left out the specific form</a:t>
            </a:r>
            <a:r>
              <a:rPr lang="en-US" baseline="0" dirty="0" smtClean="0"/>
              <a:t> of the budget constraint because it does not aid in deriving </a:t>
            </a:r>
            <a:r>
              <a:rPr lang="en-US" baseline="0" dirty="0" err="1" smtClean="0"/>
              <a:t>MU</a:t>
            </a:r>
            <a:r>
              <a:rPr lang="en-US" baseline="-25000" dirty="0" err="1" smtClean="0"/>
              <a:t>e</a:t>
            </a:r>
            <a:r>
              <a:rPr lang="en-US" baseline="0" dirty="0" smtClean="0"/>
              <a:t>, but does make things more complicated. </a:t>
            </a:r>
            <a:r>
              <a:rPr lang="en-US" i="1" baseline="0" dirty="0" smtClean="0"/>
              <a:t>As </a:t>
            </a:r>
            <a:r>
              <a:rPr lang="en-US" i="1" baseline="0" dirty="0" err="1" smtClean="0"/>
              <a:t>Kuperberg</a:t>
            </a:r>
            <a:r>
              <a:rPr lang="en-US" i="1" baseline="0" dirty="0" smtClean="0"/>
              <a:t> often told me: “keep it simple, stupid”</a:t>
            </a:r>
            <a:endParaRPr lang="en-US" i="1" dirty="0"/>
          </a:p>
        </p:txBody>
      </p:sp>
      <p:sp>
        <p:nvSpPr>
          <p:cNvPr id="4" name="Slide Number Placeholder 3"/>
          <p:cNvSpPr>
            <a:spLocks noGrp="1"/>
          </p:cNvSpPr>
          <p:nvPr>
            <p:ph type="sldNum" sz="quarter" idx="10"/>
          </p:nvPr>
        </p:nvSpPr>
        <p:spPr/>
        <p:txBody>
          <a:bodyPr/>
          <a:lstStyle/>
          <a:p>
            <a:fld id="{CFF17BAA-3056-44C3-B1CF-782B4CA377CC}" type="slidenum">
              <a:rPr lang="en-US" smtClean="0"/>
              <a:t>55</a:t>
            </a:fld>
            <a:endParaRPr lang="en-US"/>
          </a:p>
        </p:txBody>
      </p:sp>
    </p:spTree>
    <p:extLst>
      <p:ext uri="{BB962C8B-B14F-4D97-AF65-F5344CB8AC3E}">
        <p14:creationId xmlns:p14="http://schemas.microsoft.com/office/powerpoint/2010/main" val="1974624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think it’s necessary to show this video, for the sake of time.</a:t>
            </a:r>
          </a:p>
          <a:p>
            <a:endParaRPr lang="en-US" dirty="0" smtClean="0"/>
          </a:p>
          <a:p>
            <a:r>
              <a:rPr lang="en-US" dirty="0" smtClean="0"/>
              <a:t>Video</a:t>
            </a:r>
            <a:r>
              <a:rPr lang="en-US" baseline="0" dirty="0" smtClean="0"/>
              <a:t> source: https://</a:t>
            </a:r>
            <a:r>
              <a:rPr lang="en-US" baseline="0" dirty="0" err="1" smtClean="0"/>
              <a:t>www.youtube.com</a:t>
            </a:r>
            <a:r>
              <a:rPr lang="en-US" baseline="0" dirty="0" smtClean="0"/>
              <a:t>/</a:t>
            </a:r>
            <a:r>
              <a:rPr lang="en-US" baseline="0" dirty="0" err="1" smtClean="0"/>
              <a:t>watch?v</a:t>
            </a:r>
            <a:r>
              <a:rPr lang="en-US" baseline="0" dirty="0" smtClean="0"/>
              <a:t>=kfyWD_7-42s</a:t>
            </a:r>
            <a:endParaRPr lang="en-US" dirty="0" smtClean="0"/>
          </a:p>
        </p:txBody>
      </p:sp>
      <p:sp>
        <p:nvSpPr>
          <p:cNvPr id="4" name="Slide Number Placeholder 3"/>
          <p:cNvSpPr>
            <a:spLocks noGrp="1"/>
          </p:cNvSpPr>
          <p:nvPr>
            <p:ph type="sldNum" sz="quarter" idx="10"/>
          </p:nvPr>
        </p:nvSpPr>
        <p:spPr/>
        <p:txBody>
          <a:bodyPr/>
          <a:lstStyle/>
          <a:p>
            <a:fld id="{CFF17BAA-3056-44C3-B1CF-782B4CA377CC}" type="slidenum">
              <a:rPr lang="en-US" smtClean="0"/>
              <a:t>5</a:t>
            </a:fld>
            <a:endParaRPr lang="en-US"/>
          </a:p>
        </p:txBody>
      </p:sp>
    </p:spTree>
    <p:extLst>
      <p:ext uri="{BB962C8B-B14F-4D97-AF65-F5344CB8AC3E}">
        <p14:creationId xmlns:p14="http://schemas.microsoft.com/office/powerpoint/2010/main" val="3918343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56</a:t>
            </a:fld>
            <a:endParaRPr lang="en-US"/>
          </a:p>
        </p:txBody>
      </p:sp>
    </p:spTree>
    <p:extLst>
      <p:ext uri="{BB962C8B-B14F-4D97-AF65-F5344CB8AC3E}">
        <p14:creationId xmlns:p14="http://schemas.microsoft.com/office/powerpoint/2010/main" val="1096585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57</a:t>
            </a:fld>
            <a:endParaRPr lang="en-US"/>
          </a:p>
        </p:txBody>
      </p:sp>
    </p:spTree>
    <p:extLst>
      <p:ext uri="{BB962C8B-B14F-4D97-AF65-F5344CB8AC3E}">
        <p14:creationId xmlns:p14="http://schemas.microsoft.com/office/powerpoint/2010/main" val="13560840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58</a:t>
            </a:fld>
            <a:endParaRPr lang="en-US"/>
          </a:p>
        </p:txBody>
      </p:sp>
    </p:spTree>
    <p:extLst>
      <p:ext uri="{BB962C8B-B14F-4D97-AF65-F5344CB8AC3E}">
        <p14:creationId xmlns:p14="http://schemas.microsoft.com/office/powerpoint/2010/main" val="2146147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59</a:t>
            </a:fld>
            <a:endParaRPr lang="en-US"/>
          </a:p>
        </p:txBody>
      </p:sp>
    </p:spTree>
    <p:extLst>
      <p:ext uri="{BB962C8B-B14F-4D97-AF65-F5344CB8AC3E}">
        <p14:creationId xmlns:p14="http://schemas.microsoft.com/office/powerpoint/2010/main" val="5720594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60</a:t>
            </a:fld>
            <a:endParaRPr lang="en-US"/>
          </a:p>
        </p:txBody>
      </p:sp>
    </p:spTree>
    <p:extLst>
      <p:ext uri="{BB962C8B-B14F-4D97-AF65-F5344CB8AC3E}">
        <p14:creationId xmlns:p14="http://schemas.microsoft.com/office/powerpoint/2010/main" val="120985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61</a:t>
            </a:fld>
            <a:endParaRPr lang="en-US"/>
          </a:p>
        </p:txBody>
      </p:sp>
    </p:spTree>
    <p:extLst>
      <p:ext uri="{BB962C8B-B14F-4D97-AF65-F5344CB8AC3E}">
        <p14:creationId xmlns:p14="http://schemas.microsoft.com/office/powerpoint/2010/main" val="18900920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62</a:t>
            </a:fld>
            <a:endParaRPr lang="en-US"/>
          </a:p>
        </p:txBody>
      </p:sp>
    </p:spTree>
    <p:extLst>
      <p:ext uri="{BB962C8B-B14F-4D97-AF65-F5344CB8AC3E}">
        <p14:creationId xmlns:p14="http://schemas.microsoft.com/office/powerpoint/2010/main" val="6272415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studies challenged</a:t>
            </a:r>
            <a:r>
              <a:rPr lang="en-US" baseline="0" dirty="0" smtClean="0"/>
              <a:t> by very little daily monitoring of fine particles</a:t>
            </a:r>
          </a:p>
          <a:p>
            <a:endParaRPr lang="en-US" baseline="0" dirty="0" smtClean="0"/>
          </a:p>
          <a:p>
            <a:r>
              <a:rPr lang="en-US" baseline="0" dirty="0" smtClean="0"/>
              <a:t>Source: C. Arden Pope III “Epidemiology of Fine Particulate Air Pollution and Human Health: Biologic Mechanisms and Who’s at Risk?”</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63</a:t>
            </a:fld>
            <a:endParaRPr lang="en-US"/>
          </a:p>
        </p:txBody>
      </p:sp>
    </p:spTree>
    <p:extLst>
      <p:ext uri="{BB962C8B-B14F-4D97-AF65-F5344CB8AC3E}">
        <p14:creationId xmlns:p14="http://schemas.microsoft.com/office/powerpoint/2010/main" val="10307301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Chronic exposure allows us to answer questions about pollution effects on length of life, mortality, or chronic disease</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64</a:t>
            </a:fld>
            <a:endParaRPr lang="en-US"/>
          </a:p>
        </p:txBody>
      </p:sp>
    </p:spTree>
    <p:extLst>
      <p:ext uri="{BB962C8B-B14F-4D97-AF65-F5344CB8AC3E}">
        <p14:creationId xmlns:p14="http://schemas.microsoft.com/office/powerpoint/2010/main" val="902836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65</a:t>
            </a:fld>
            <a:endParaRPr lang="en-US"/>
          </a:p>
        </p:txBody>
      </p:sp>
    </p:spTree>
    <p:extLst>
      <p:ext uri="{BB962C8B-B14F-4D97-AF65-F5344CB8AC3E}">
        <p14:creationId xmlns:p14="http://schemas.microsoft.com/office/powerpoint/2010/main" val="685370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a:t>
            </a:fld>
            <a:endParaRPr lang="en-US"/>
          </a:p>
        </p:txBody>
      </p:sp>
    </p:spTree>
    <p:extLst>
      <p:ext uri="{BB962C8B-B14F-4D97-AF65-F5344CB8AC3E}">
        <p14:creationId xmlns:p14="http://schemas.microsoft.com/office/powerpoint/2010/main" val="13157633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1993 study which</a:t>
            </a:r>
            <a:r>
              <a:rPr lang="en-US" baseline="0" dirty="0" smtClean="0"/>
              <a:t> r</a:t>
            </a:r>
            <a:r>
              <a:rPr lang="en-US" dirty="0" smtClean="0"/>
              <a:t>andomly selected</a:t>
            </a:r>
            <a:r>
              <a:rPr lang="en-US" baseline="0" dirty="0" smtClean="0"/>
              <a:t> sample  of 8111 white adults ages 25-74 from six places, final follow-up happened 14-16 years after study began depending on the person. Ambient concentrations of total suspended particulate matter, sulfur dioxide, ozone, and suspended sulfates measured in each place.</a:t>
            </a:r>
          </a:p>
          <a:p>
            <a:endParaRPr lang="en-US" baseline="0" dirty="0" smtClean="0"/>
          </a:p>
          <a:p>
            <a:r>
              <a:rPr lang="en-US" baseline="0" dirty="0" smtClean="0"/>
              <a:t>Demonstrated association between mortality risk and final particulate concentrations (PM2.5) and 2-3 year difference in life expectancy across cities.</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66</a:t>
            </a:fld>
            <a:endParaRPr lang="en-US"/>
          </a:p>
        </p:txBody>
      </p:sp>
    </p:spTree>
    <p:extLst>
      <p:ext uri="{BB962C8B-B14F-4D97-AF65-F5344CB8AC3E}">
        <p14:creationId xmlns:p14="http://schemas.microsoft.com/office/powerpoint/2010/main" val="20064845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67</a:t>
            </a:fld>
            <a:endParaRPr lang="en-US"/>
          </a:p>
        </p:txBody>
      </p:sp>
    </p:spTree>
    <p:extLst>
      <p:ext uri="{BB962C8B-B14F-4D97-AF65-F5344CB8AC3E}">
        <p14:creationId xmlns:p14="http://schemas.microsoft.com/office/powerpoint/2010/main" val="1180125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68</a:t>
            </a:fld>
            <a:endParaRPr lang="en-US"/>
          </a:p>
        </p:txBody>
      </p:sp>
    </p:spTree>
    <p:extLst>
      <p:ext uri="{BB962C8B-B14F-4D97-AF65-F5344CB8AC3E}">
        <p14:creationId xmlns:p14="http://schemas.microsoft.com/office/powerpoint/2010/main" val="1896956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69</a:t>
            </a:fld>
            <a:endParaRPr lang="en-US"/>
          </a:p>
        </p:txBody>
      </p:sp>
    </p:spTree>
    <p:extLst>
      <p:ext uri="{BB962C8B-B14F-4D97-AF65-F5344CB8AC3E}">
        <p14:creationId xmlns:p14="http://schemas.microsoft.com/office/powerpoint/2010/main" val="27942103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70</a:t>
            </a:fld>
            <a:endParaRPr lang="en-US"/>
          </a:p>
        </p:txBody>
      </p:sp>
    </p:spTree>
    <p:extLst>
      <p:ext uri="{BB962C8B-B14F-4D97-AF65-F5344CB8AC3E}">
        <p14:creationId xmlns:p14="http://schemas.microsoft.com/office/powerpoint/2010/main" val="2751995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71</a:t>
            </a:fld>
            <a:endParaRPr lang="en-US"/>
          </a:p>
        </p:txBody>
      </p:sp>
    </p:spTree>
    <p:extLst>
      <p:ext uri="{BB962C8B-B14F-4D97-AF65-F5344CB8AC3E}">
        <p14:creationId xmlns:p14="http://schemas.microsoft.com/office/powerpoint/2010/main" val="1010735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72</a:t>
            </a:fld>
            <a:endParaRPr lang="en-US"/>
          </a:p>
        </p:txBody>
      </p:sp>
    </p:spTree>
    <p:extLst>
      <p:ext uri="{BB962C8B-B14F-4D97-AF65-F5344CB8AC3E}">
        <p14:creationId xmlns:p14="http://schemas.microsoft.com/office/powerpoint/2010/main" val="884079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74</a:t>
            </a:fld>
            <a:endParaRPr lang="en-US"/>
          </a:p>
        </p:txBody>
      </p:sp>
    </p:spTree>
    <p:extLst>
      <p:ext uri="{BB962C8B-B14F-4D97-AF65-F5344CB8AC3E}">
        <p14:creationId xmlns:p14="http://schemas.microsoft.com/office/powerpoint/2010/main" val="15017023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see example of this later when we look at </a:t>
            </a:r>
            <a:r>
              <a:rPr lang="en-US" dirty="0" err="1" smtClean="0"/>
              <a:t>Huai</a:t>
            </a:r>
            <a:r>
              <a:rPr lang="en-US" dirty="0" smtClean="0"/>
              <a:t> river</a:t>
            </a:r>
            <a:r>
              <a:rPr lang="en-US" baseline="0" dirty="0" smtClean="0"/>
              <a:t> paper</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75</a:t>
            </a:fld>
            <a:endParaRPr lang="en-US"/>
          </a:p>
        </p:txBody>
      </p:sp>
    </p:spTree>
    <p:extLst>
      <p:ext uri="{BB962C8B-B14F-4D97-AF65-F5344CB8AC3E}">
        <p14:creationId xmlns:p14="http://schemas.microsoft.com/office/powerpoint/2010/main" val="40694838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76</a:t>
            </a:fld>
            <a:endParaRPr lang="en-US"/>
          </a:p>
        </p:txBody>
      </p:sp>
    </p:spTree>
    <p:extLst>
      <p:ext uri="{BB962C8B-B14F-4D97-AF65-F5344CB8AC3E}">
        <p14:creationId xmlns:p14="http://schemas.microsoft.com/office/powerpoint/2010/main" val="1266933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group 1 carcinogen has</a:t>
            </a:r>
            <a:r>
              <a:rPr lang="en-US" baseline="0" dirty="0" smtClean="0"/>
              <a:t> sufficient evidence of </a:t>
            </a:r>
            <a:r>
              <a:rPr lang="en-US" baseline="0" dirty="0" err="1" smtClean="0"/>
              <a:t>carcinogenity</a:t>
            </a:r>
            <a:r>
              <a:rPr lang="en-US" baseline="0" smtClean="0"/>
              <a:t> in humans</a:t>
            </a:r>
            <a:endParaRPr lang="en-US"/>
          </a:p>
        </p:txBody>
      </p:sp>
      <p:sp>
        <p:nvSpPr>
          <p:cNvPr id="4" name="Slide Number Placeholder 3"/>
          <p:cNvSpPr>
            <a:spLocks noGrp="1"/>
          </p:cNvSpPr>
          <p:nvPr>
            <p:ph type="sldNum" sz="quarter" idx="10"/>
          </p:nvPr>
        </p:nvSpPr>
        <p:spPr/>
        <p:txBody>
          <a:bodyPr/>
          <a:lstStyle/>
          <a:p>
            <a:fld id="{CFF17BAA-3056-44C3-B1CF-782B4CA377CC}" type="slidenum">
              <a:rPr lang="en-US" smtClean="0"/>
              <a:t>7</a:t>
            </a:fld>
            <a:endParaRPr lang="en-US"/>
          </a:p>
        </p:txBody>
      </p:sp>
    </p:spTree>
    <p:extLst>
      <p:ext uri="{BB962C8B-B14F-4D97-AF65-F5344CB8AC3E}">
        <p14:creationId xmlns:p14="http://schemas.microsoft.com/office/powerpoint/2010/main" val="20773739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the significance of the </a:t>
            </a:r>
            <a:r>
              <a:rPr lang="en-US" baseline="0" dirty="0" err="1" smtClean="0"/>
              <a:t>Huai</a:t>
            </a:r>
            <a:r>
              <a:rPr lang="en-US" baseline="0" dirty="0" smtClean="0"/>
              <a:t> River as a natural division between northern and southern China, including the climate on either side. </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77</a:t>
            </a:fld>
            <a:endParaRPr lang="en-US"/>
          </a:p>
        </p:txBody>
      </p:sp>
    </p:spTree>
    <p:extLst>
      <p:ext uri="{BB962C8B-B14F-4D97-AF65-F5344CB8AC3E}">
        <p14:creationId xmlns:p14="http://schemas.microsoft.com/office/powerpoint/2010/main" val="38426914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a:t>
            </a:r>
            <a:r>
              <a:rPr lang="en-US" baseline="0" dirty="0" smtClean="0"/>
              <a:t> add that a hedonic regression might actually show that the increased comfort and economic value from subsidized winter coal offsets the greater pollution and mortality cost.</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80</a:t>
            </a:fld>
            <a:endParaRPr lang="en-US"/>
          </a:p>
        </p:txBody>
      </p:sp>
    </p:spTree>
    <p:extLst>
      <p:ext uri="{BB962C8B-B14F-4D97-AF65-F5344CB8AC3E}">
        <p14:creationId xmlns:p14="http://schemas.microsoft.com/office/powerpoint/2010/main" val="14694902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81</a:t>
            </a:fld>
            <a:endParaRPr lang="en-US"/>
          </a:p>
        </p:txBody>
      </p:sp>
    </p:spTree>
    <p:extLst>
      <p:ext uri="{BB962C8B-B14F-4D97-AF65-F5344CB8AC3E}">
        <p14:creationId xmlns:p14="http://schemas.microsoft.com/office/powerpoint/2010/main" val="5631958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82</a:t>
            </a:fld>
            <a:endParaRPr lang="en-US"/>
          </a:p>
        </p:txBody>
      </p:sp>
    </p:spTree>
    <p:extLst>
      <p:ext uri="{BB962C8B-B14F-4D97-AF65-F5344CB8AC3E}">
        <p14:creationId xmlns:p14="http://schemas.microsoft.com/office/powerpoint/2010/main" val="2699138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83</a:t>
            </a:fld>
            <a:endParaRPr lang="en-US"/>
          </a:p>
        </p:txBody>
      </p:sp>
    </p:spTree>
    <p:extLst>
      <p:ext uri="{BB962C8B-B14F-4D97-AF65-F5344CB8AC3E}">
        <p14:creationId xmlns:p14="http://schemas.microsoft.com/office/powerpoint/2010/main" val="20929645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84</a:t>
            </a:fld>
            <a:endParaRPr lang="en-US"/>
          </a:p>
        </p:txBody>
      </p:sp>
    </p:spTree>
    <p:extLst>
      <p:ext uri="{BB962C8B-B14F-4D97-AF65-F5344CB8AC3E}">
        <p14:creationId xmlns:p14="http://schemas.microsoft.com/office/powerpoint/2010/main" val="9982196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85</a:t>
            </a:fld>
            <a:endParaRPr lang="en-US"/>
          </a:p>
        </p:txBody>
      </p:sp>
    </p:spTree>
    <p:extLst>
      <p:ext uri="{BB962C8B-B14F-4D97-AF65-F5344CB8AC3E}">
        <p14:creationId xmlns:p14="http://schemas.microsoft.com/office/powerpoint/2010/main" val="10473892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JPAL summary of “Cooking Stoves, Indoor Air Pollution, and Respiratory Health in India”</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87</a:t>
            </a:fld>
            <a:endParaRPr lang="en-US"/>
          </a:p>
        </p:txBody>
      </p:sp>
    </p:spTree>
    <p:extLst>
      <p:ext uri="{BB962C8B-B14F-4D97-AF65-F5344CB8AC3E}">
        <p14:creationId xmlns:p14="http://schemas.microsoft.com/office/powerpoint/2010/main" val="29367157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88</a:t>
            </a:fld>
            <a:endParaRPr lang="en-US"/>
          </a:p>
        </p:txBody>
      </p:sp>
    </p:spTree>
    <p:extLst>
      <p:ext uri="{BB962C8B-B14F-4D97-AF65-F5344CB8AC3E}">
        <p14:creationId xmlns:p14="http://schemas.microsoft.com/office/powerpoint/2010/main" val="4180996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91</a:t>
            </a:fld>
            <a:endParaRPr lang="en-US"/>
          </a:p>
        </p:txBody>
      </p:sp>
    </p:spTree>
    <p:extLst>
      <p:ext uri="{BB962C8B-B14F-4D97-AF65-F5344CB8AC3E}">
        <p14:creationId xmlns:p14="http://schemas.microsoft.com/office/powerpoint/2010/main" val="184680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a:t>
            </a:fld>
            <a:endParaRPr lang="en-US"/>
          </a:p>
        </p:txBody>
      </p:sp>
    </p:spTree>
    <p:extLst>
      <p:ext uri="{BB962C8B-B14F-4D97-AF65-F5344CB8AC3E}">
        <p14:creationId xmlns:p14="http://schemas.microsoft.com/office/powerpoint/2010/main" val="2749054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93</a:t>
            </a:fld>
            <a:endParaRPr lang="en-US"/>
          </a:p>
        </p:txBody>
      </p:sp>
    </p:spTree>
    <p:extLst>
      <p:ext uri="{BB962C8B-B14F-4D97-AF65-F5344CB8AC3E}">
        <p14:creationId xmlns:p14="http://schemas.microsoft.com/office/powerpoint/2010/main" val="5509419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94</a:t>
            </a:fld>
            <a:endParaRPr lang="en-US"/>
          </a:p>
        </p:txBody>
      </p:sp>
    </p:spTree>
    <p:extLst>
      <p:ext uri="{BB962C8B-B14F-4D97-AF65-F5344CB8AC3E}">
        <p14:creationId xmlns:p14="http://schemas.microsoft.com/office/powerpoint/2010/main" val="4068390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Comments compiled in a pdf titled “One hundred reasons why we</a:t>
            </a:r>
            <a:r>
              <a:rPr lang="en-US" baseline="0" dirty="0" smtClean="0"/>
              <a:t> should replace the ‘Value of a Statistical Life’ with ‘Willingness to Pay for a </a:t>
            </a:r>
            <a:r>
              <a:rPr lang="en-US" baseline="0" dirty="0" err="1" smtClean="0"/>
              <a:t>Microrisk</a:t>
            </a:r>
            <a:r>
              <a:rPr lang="en-US" baseline="0" dirty="0" smtClean="0"/>
              <a:t> Reduction’” by </a:t>
            </a:r>
            <a:r>
              <a:rPr lang="en-US" baseline="0" dirty="0" err="1" smtClean="0"/>
              <a:t>UofO</a:t>
            </a:r>
            <a:r>
              <a:rPr lang="en-US" baseline="0" dirty="0" smtClean="0"/>
              <a:t> economist Trudy Ann Cameron</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95</a:t>
            </a:fld>
            <a:endParaRPr lang="en-US"/>
          </a:p>
        </p:txBody>
      </p:sp>
    </p:spTree>
    <p:extLst>
      <p:ext uri="{BB962C8B-B14F-4D97-AF65-F5344CB8AC3E}">
        <p14:creationId xmlns:p14="http://schemas.microsoft.com/office/powerpoint/2010/main" val="19241741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money would</a:t>
            </a:r>
            <a:r>
              <a:rPr lang="en-US" baseline="0" dirty="0" smtClean="0"/>
              <a:t> you have to be given to increase your probability of death by some amount? This should depend on how much the probability will change, and what probability you are already at.</a:t>
            </a:r>
          </a:p>
          <a:p>
            <a:endParaRPr lang="en-US" baseline="0" dirty="0" smtClean="0"/>
          </a:p>
          <a:p>
            <a:r>
              <a:rPr lang="en-US" baseline="0" dirty="0" smtClean="0"/>
              <a:t>“Revealed preferences” gets its name from the fact that human choices imply, or reveal, how much things are worth, in this case how much safety and thereby life is worth.</a:t>
            </a:r>
          </a:p>
          <a:p>
            <a:r>
              <a:rPr lang="en-US" baseline="0" dirty="0" smtClean="0"/>
              <a:t>Elaborate on speeding example using 2004 “Using Mandated Speed Limits…” if time</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96</a:t>
            </a:fld>
            <a:endParaRPr lang="en-US"/>
          </a:p>
        </p:txBody>
      </p:sp>
    </p:spTree>
    <p:extLst>
      <p:ext uri="{BB962C8B-B14F-4D97-AF65-F5344CB8AC3E}">
        <p14:creationId xmlns:p14="http://schemas.microsoft.com/office/powerpoint/2010/main" val="20707990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this </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97</a:t>
            </a:fld>
            <a:endParaRPr lang="en-US"/>
          </a:p>
        </p:txBody>
      </p:sp>
    </p:spTree>
    <p:extLst>
      <p:ext uri="{BB962C8B-B14F-4D97-AF65-F5344CB8AC3E}">
        <p14:creationId xmlns:p14="http://schemas.microsoft.com/office/powerpoint/2010/main" val="11156736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Table 7: Multinomial and Nested</a:t>
            </a:r>
            <a:r>
              <a:rPr lang="en-US" baseline="0" dirty="0" smtClean="0"/>
              <a:t> Logic Results</a:t>
            </a:r>
          </a:p>
          <a:p>
            <a:r>
              <a:rPr lang="en-US" baseline="0" dirty="0" smtClean="0"/>
              <a:t>Jan 2017 draft of VSL paper.</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98</a:t>
            </a:fld>
            <a:endParaRPr lang="en-US"/>
          </a:p>
        </p:txBody>
      </p:sp>
    </p:spTree>
    <p:extLst>
      <p:ext uri="{BB962C8B-B14F-4D97-AF65-F5344CB8AC3E}">
        <p14:creationId xmlns:p14="http://schemas.microsoft.com/office/powerpoint/2010/main" val="10861017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sure about the $500,000 number, this was written by Mike </a:t>
            </a:r>
            <a:r>
              <a:rPr lang="en-US" dirty="0" err="1" smtClean="0"/>
              <a:t>Galperin</a:t>
            </a:r>
            <a:r>
              <a:rPr lang="en-US" dirty="0" smtClean="0"/>
              <a:t> several months ago.</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99</a:t>
            </a:fld>
            <a:endParaRPr lang="en-US"/>
          </a:p>
        </p:txBody>
      </p:sp>
    </p:spTree>
    <p:extLst>
      <p:ext uri="{BB962C8B-B14F-4D97-AF65-F5344CB8AC3E}">
        <p14:creationId xmlns:p14="http://schemas.microsoft.com/office/powerpoint/2010/main" val="6626047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Table 7: Multinomial and Nested</a:t>
            </a:r>
            <a:r>
              <a:rPr lang="en-US" baseline="0" dirty="0" smtClean="0"/>
              <a:t> Logic Results</a:t>
            </a:r>
          </a:p>
          <a:p>
            <a:r>
              <a:rPr lang="en-US" baseline="0" dirty="0" smtClean="0"/>
              <a:t>Jan 2017 draft of VSL paper.</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100</a:t>
            </a:fld>
            <a:endParaRPr lang="en-US"/>
          </a:p>
        </p:txBody>
      </p:sp>
    </p:spTree>
    <p:extLst>
      <p:ext uri="{BB962C8B-B14F-4D97-AF65-F5344CB8AC3E}">
        <p14:creationId xmlns:p14="http://schemas.microsoft.com/office/powerpoint/2010/main" val="361487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102</a:t>
            </a:fld>
            <a:endParaRPr lang="en-US"/>
          </a:p>
        </p:txBody>
      </p:sp>
    </p:spTree>
    <p:extLst>
      <p:ext uri="{BB962C8B-B14F-4D97-AF65-F5344CB8AC3E}">
        <p14:creationId xmlns:p14="http://schemas.microsoft.com/office/powerpoint/2010/main" val="919260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clevelandhistorical.org</a:t>
            </a:r>
            <a:r>
              <a:rPr lang="en-US" dirty="0" smtClean="0"/>
              <a:t>/items/show/63</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103</a:t>
            </a:fld>
            <a:endParaRPr lang="en-US"/>
          </a:p>
        </p:txBody>
      </p:sp>
    </p:spTree>
    <p:extLst>
      <p:ext uri="{BB962C8B-B14F-4D97-AF65-F5344CB8AC3E}">
        <p14:creationId xmlns:p14="http://schemas.microsoft.com/office/powerpoint/2010/main" val="428579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following slides, we will discuss these pollutants</a:t>
            </a:r>
            <a:r>
              <a:rPr lang="en-US" baseline="0" dirty="0" smtClean="0"/>
              <a:t> one-by-one. We will see their sources, the science behind how they enter the air and how they affect humans and the environment. (VOC = volatile organic compounds)</a:t>
            </a:r>
          </a:p>
          <a:p>
            <a:endParaRPr lang="en-US" baseline="0" dirty="0" smtClean="0"/>
          </a:p>
          <a:p>
            <a:r>
              <a:rPr lang="en-US" baseline="0" dirty="0" smtClean="0"/>
              <a:t>The lower right picture is from the BP oil spill in the Gulf of Mexico. The black smoke is comprised of many pollutants, especially fine particulates of around 1 micrometer in diameter.</a:t>
            </a:r>
            <a:endParaRPr lang="en-US" dirty="0"/>
          </a:p>
        </p:txBody>
      </p:sp>
      <p:sp>
        <p:nvSpPr>
          <p:cNvPr id="4" name="Slide Number Placeholder 3"/>
          <p:cNvSpPr>
            <a:spLocks noGrp="1"/>
          </p:cNvSpPr>
          <p:nvPr>
            <p:ph type="sldNum" sz="quarter" idx="10"/>
          </p:nvPr>
        </p:nvSpPr>
        <p:spPr/>
        <p:txBody>
          <a:bodyPr/>
          <a:lstStyle/>
          <a:p>
            <a:pPr defTabSz="931774">
              <a:defRPr/>
            </a:pPr>
            <a:fld id="{CFF17BAA-3056-44C3-B1CF-782B4CA377CC}" type="slidenum">
              <a:rPr lang="en-US">
                <a:solidFill>
                  <a:prstClr val="black"/>
                </a:solidFill>
                <a:latin typeface="Calibri" panose="020F0502020204030204"/>
              </a:rPr>
              <a:pPr defTabSz="931774">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13368262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to MG: I couldn’t find any historical promotional materials from the EPA itself (as opposed to environmental NGOs)</a:t>
            </a:r>
            <a:r>
              <a:rPr lang="en-US" baseline="0" dirty="0" smtClean="0"/>
              <a:t> regarding the Clean Air Act</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105</a:t>
            </a:fld>
            <a:endParaRPr lang="en-US"/>
          </a:p>
        </p:txBody>
      </p:sp>
    </p:spTree>
    <p:extLst>
      <p:ext uri="{BB962C8B-B14F-4D97-AF65-F5344CB8AC3E}">
        <p14:creationId xmlns:p14="http://schemas.microsoft.com/office/powerpoint/2010/main" val="20238247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it worth mentioning the complication of many counties designated as nonattainment actually had pollution levels below the standards? Yes, I think so.</a:t>
            </a:r>
          </a:p>
          <a:p>
            <a:r>
              <a:rPr lang="en-US" baseline="0" dirty="0" smtClean="0"/>
              <a:t>All pollution numbers exclude the contribution of wildfires.</a:t>
            </a:r>
          </a:p>
          <a:p>
            <a:r>
              <a:rPr lang="en-US" baseline="0" dirty="0" smtClean="0"/>
              <a:t>Source: EPA </a:t>
            </a:r>
          </a:p>
          <a:p>
            <a:r>
              <a:rPr lang="en-US" dirty="0" smtClean="0"/>
              <a:t>https://</a:t>
            </a:r>
            <a:r>
              <a:rPr lang="en-US" dirty="0" err="1" smtClean="0"/>
              <a:t>www.epa.gov</a:t>
            </a:r>
            <a:r>
              <a:rPr lang="en-US" smtClean="0"/>
              <a:t>/air-emissions-inventories/air-pollutant-emissions-trends-data </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106</a:t>
            </a:fld>
            <a:endParaRPr lang="en-US"/>
          </a:p>
        </p:txBody>
      </p:sp>
    </p:spTree>
    <p:extLst>
      <p:ext uri="{BB962C8B-B14F-4D97-AF65-F5344CB8AC3E}">
        <p14:creationId xmlns:p14="http://schemas.microsoft.com/office/powerpoint/2010/main" val="20263819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107</a:t>
            </a:fld>
            <a:endParaRPr lang="en-US"/>
          </a:p>
        </p:txBody>
      </p:sp>
    </p:spTree>
    <p:extLst>
      <p:ext uri="{BB962C8B-B14F-4D97-AF65-F5344CB8AC3E}">
        <p14:creationId xmlns:p14="http://schemas.microsoft.com/office/powerpoint/2010/main" val="15331047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108</a:t>
            </a:fld>
            <a:endParaRPr lang="en-US"/>
          </a:p>
        </p:txBody>
      </p:sp>
    </p:spTree>
    <p:extLst>
      <p:ext uri="{BB962C8B-B14F-4D97-AF65-F5344CB8AC3E}">
        <p14:creationId xmlns:p14="http://schemas.microsoft.com/office/powerpoint/2010/main" val="19605462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109</a:t>
            </a:fld>
            <a:endParaRPr lang="en-US"/>
          </a:p>
        </p:txBody>
      </p:sp>
    </p:spTree>
    <p:extLst>
      <p:ext uri="{BB962C8B-B14F-4D97-AF65-F5344CB8AC3E}">
        <p14:creationId xmlns:p14="http://schemas.microsoft.com/office/powerpoint/2010/main" val="1956464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46667" y="2984501"/>
            <a:ext cx="10160000" cy="461665"/>
          </a:xfrm>
          <a:prstGeom prst="rect">
            <a:avLst/>
          </a:prstGeom>
        </p:spPr>
        <p:txBody>
          <a:bodyPr lIns="91302" tIns="45652" rIns="91302" bIns="45652">
            <a:spAutoFit/>
          </a:bodyPr>
          <a:lstStyle>
            <a:lvl1pPr marL="0" indent="0" algn="l">
              <a:spcBef>
                <a:spcPts val="0"/>
              </a:spcBef>
              <a:buNone/>
              <a:defRPr sz="2400" b="1">
                <a:solidFill>
                  <a:schemeClr val="tx1"/>
                </a:solidFill>
                <a:latin typeface="+mn-lt"/>
              </a:defRPr>
            </a:lvl1pPr>
            <a:lvl2pPr marL="456514" indent="0" algn="ctr">
              <a:buNone/>
              <a:defRPr>
                <a:solidFill>
                  <a:schemeClr val="tx1">
                    <a:tint val="75000"/>
                  </a:schemeClr>
                </a:solidFill>
              </a:defRPr>
            </a:lvl2pPr>
            <a:lvl3pPr marL="913040" indent="0" algn="ctr">
              <a:buNone/>
              <a:defRPr>
                <a:solidFill>
                  <a:schemeClr val="tx1">
                    <a:tint val="75000"/>
                  </a:schemeClr>
                </a:solidFill>
              </a:defRPr>
            </a:lvl3pPr>
            <a:lvl4pPr marL="1369570" indent="0" algn="ctr">
              <a:buNone/>
              <a:defRPr>
                <a:solidFill>
                  <a:schemeClr val="tx1">
                    <a:tint val="75000"/>
                  </a:schemeClr>
                </a:solidFill>
              </a:defRPr>
            </a:lvl4pPr>
            <a:lvl5pPr marL="1826089" indent="0" algn="ctr">
              <a:buNone/>
              <a:defRPr>
                <a:solidFill>
                  <a:schemeClr val="tx1">
                    <a:tint val="75000"/>
                  </a:schemeClr>
                </a:solidFill>
              </a:defRPr>
            </a:lvl5pPr>
            <a:lvl6pPr marL="2282607" indent="0" algn="ctr">
              <a:buNone/>
              <a:defRPr>
                <a:solidFill>
                  <a:schemeClr val="tx1">
                    <a:tint val="75000"/>
                  </a:schemeClr>
                </a:solidFill>
              </a:defRPr>
            </a:lvl6pPr>
            <a:lvl7pPr marL="2739135" indent="0" algn="ctr">
              <a:buNone/>
              <a:defRPr>
                <a:solidFill>
                  <a:schemeClr val="tx1">
                    <a:tint val="75000"/>
                  </a:schemeClr>
                </a:solidFill>
              </a:defRPr>
            </a:lvl7pPr>
            <a:lvl8pPr marL="3195653" indent="0" algn="ctr">
              <a:buNone/>
              <a:defRPr>
                <a:solidFill>
                  <a:schemeClr val="tx1">
                    <a:tint val="75000"/>
                  </a:schemeClr>
                </a:solidFill>
              </a:defRPr>
            </a:lvl8pPr>
            <a:lvl9pPr marL="3652177" indent="0" algn="ctr">
              <a:buNone/>
              <a:defRPr>
                <a:solidFill>
                  <a:schemeClr val="tx1">
                    <a:tint val="75000"/>
                  </a:schemeClr>
                </a:solidFill>
              </a:defRPr>
            </a:lvl9pPr>
          </a:lstStyle>
          <a:p>
            <a:r>
              <a:rPr lang="en-US" dirty="0" smtClean="0"/>
              <a:t>Subtitle</a:t>
            </a:r>
            <a:endParaRPr lang="en-US" dirty="0"/>
          </a:p>
        </p:txBody>
      </p:sp>
      <p:pic>
        <p:nvPicPr>
          <p:cNvPr id="12" name="Picture 11" descr="EPIC-red-bar_20p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178594"/>
          </a:xfrm>
          <a:prstGeom prst="rect">
            <a:avLst/>
          </a:prstGeom>
        </p:spPr>
      </p:pic>
      <p:sp>
        <p:nvSpPr>
          <p:cNvPr id="19" name="Shape 4"/>
          <p:cNvSpPr/>
          <p:nvPr userDrawn="1"/>
        </p:nvSpPr>
        <p:spPr>
          <a:xfrm>
            <a:off x="969073" y="4445000"/>
            <a:ext cx="10160000" cy="0"/>
          </a:xfrm>
          <a:prstGeom prst="line">
            <a:avLst/>
          </a:prstGeom>
          <a:ln w="3175" cmpd="sng">
            <a:solidFill>
              <a:srgbClr val="000000"/>
            </a:solidFill>
            <a:miter lim="400000"/>
          </a:ln>
          <a:effectLst/>
        </p:spPr>
        <p:txBody>
          <a:bodyPr lIns="91302" tIns="45652" rIns="91302" bIns="45652"/>
          <a:lstStyle/>
          <a:p>
            <a:pPr defTabSz="456514">
              <a:defRPr sz="1200">
                <a:latin typeface="+mn-lt"/>
                <a:ea typeface="+mn-ea"/>
                <a:cs typeface="+mn-cs"/>
                <a:sym typeface="Helvetica"/>
              </a:defRPr>
            </a:pPr>
            <a:endParaRPr sz="1200">
              <a:solidFill>
                <a:srgbClr val="268097"/>
              </a:solidFill>
              <a:sym typeface="Helvetica"/>
            </a:endParaRPr>
          </a:p>
        </p:txBody>
      </p:sp>
      <p:sp>
        <p:nvSpPr>
          <p:cNvPr id="17" name="Text Placeholder 16"/>
          <p:cNvSpPr>
            <a:spLocks noGrp="1"/>
          </p:cNvSpPr>
          <p:nvPr>
            <p:ph type="body" sz="quarter" idx="13" hasCustomPrompt="1"/>
          </p:nvPr>
        </p:nvSpPr>
        <p:spPr>
          <a:xfrm>
            <a:off x="846667" y="4572000"/>
            <a:ext cx="5926667" cy="381000"/>
          </a:xfrm>
          <a:prstGeom prst="rect">
            <a:avLst/>
          </a:prstGeom>
        </p:spPr>
        <p:txBody>
          <a:bodyPr lIns="91302" tIns="45652" rIns="91302" bIns="45652">
            <a:noAutofit/>
          </a:bodyPr>
          <a:lstStyle>
            <a:lvl1pPr marL="0" indent="0">
              <a:spcBef>
                <a:spcPts val="0"/>
              </a:spcBef>
              <a:spcAft>
                <a:spcPts val="900"/>
              </a:spcAft>
              <a:buFontTx/>
              <a:buNone/>
              <a:defRPr sz="1600">
                <a:solidFill>
                  <a:schemeClr val="tx2"/>
                </a:solidFill>
                <a:latin typeface="+mj-lt"/>
              </a:defRPr>
            </a:lvl1pPr>
            <a:lvl2pPr marL="0" indent="0">
              <a:spcBef>
                <a:spcPts val="0"/>
              </a:spcBef>
              <a:buFontTx/>
              <a:buNone/>
              <a:defRPr sz="1300" b="1" i="0" baseline="0">
                <a:solidFill>
                  <a:schemeClr val="bg1"/>
                </a:solidFill>
              </a:defRPr>
            </a:lvl2pPr>
            <a:lvl3pPr marL="0" indent="0">
              <a:buFontTx/>
              <a:buNone/>
              <a:defRPr sz="1800">
                <a:solidFill>
                  <a:schemeClr val="accent3"/>
                </a:solidFill>
              </a:defRPr>
            </a:lvl3pPr>
            <a:lvl4pPr marL="0" indent="0">
              <a:buFontTx/>
              <a:buNone/>
              <a:defRPr sz="1800">
                <a:solidFill>
                  <a:schemeClr val="accent3"/>
                </a:solidFill>
              </a:defRPr>
            </a:lvl4pPr>
            <a:lvl5pPr marL="0" indent="0">
              <a:buFontTx/>
              <a:buNone/>
              <a:defRPr sz="1800">
                <a:solidFill>
                  <a:schemeClr val="accent3"/>
                </a:solidFill>
              </a:defRPr>
            </a:lvl5pPr>
          </a:lstStyle>
          <a:p>
            <a:pPr lvl="0"/>
            <a:r>
              <a:rPr lang="en-US" dirty="0" smtClean="0"/>
              <a:t>Presenter’s Name</a:t>
            </a:r>
          </a:p>
        </p:txBody>
      </p:sp>
      <p:grpSp>
        <p:nvGrpSpPr>
          <p:cNvPr id="39" name="Group 38"/>
          <p:cNvGrpSpPr/>
          <p:nvPr userDrawn="1"/>
        </p:nvGrpSpPr>
        <p:grpSpPr>
          <a:xfrm>
            <a:off x="977431" y="1460500"/>
            <a:ext cx="2363540" cy="0"/>
            <a:chOff x="682624" y="1650998"/>
            <a:chExt cx="1772655" cy="0"/>
          </a:xfrm>
        </p:grpSpPr>
        <p:cxnSp>
          <p:nvCxnSpPr>
            <p:cNvPr id="40" name="Straight Connector 39"/>
            <p:cNvCxnSpPr/>
            <p:nvPr userDrawn="1"/>
          </p:nvCxnSpPr>
          <p:spPr>
            <a:xfrm>
              <a:off x="924929" y="1650998"/>
              <a:ext cx="153035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682624" y="1650998"/>
              <a:ext cx="17780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grpSp>
      <p:pic>
        <p:nvPicPr>
          <p:cNvPr id="13" name="Picture 12"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8" y="317501"/>
            <a:ext cx="4015484" cy="304800"/>
          </a:xfrm>
          <a:prstGeom prst="rect">
            <a:avLst/>
          </a:prstGeom>
        </p:spPr>
      </p:pic>
      <p:sp>
        <p:nvSpPr>
          <p:cNvPr id="2" name="Footer Placeholder 1"/>
          <p:cNvSpPr>
            <a:spLocks noGrp="1"/>
          </p:cNvSpPr>
          <p:nvPr>
            <p:ph type="ftr" sz="quarter" idx="14"/>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6" name="Title 5"/>
          <p:cNvSpPr>
            <a:spLocks noGrp="1"/>
          </p:cNvSpPr>
          <p:nvPr>
            <p:ph type="title" hasCustomPrompt="1"/>
          </p:nvPr>
        </p:nvSpPr>
        <p:spPr>
          <a:xfrm>
            <a:off x="846667" y="2095501"/>
            <a:ext cx="10160000" cy="635000"/>
          </a:xfrm>
        </p:spPr>
        <p:txBody>
          <a:bodyPr anchor="b" anchorCtr="0"/>
          <a:lstStyle>
            <a:lvl1pPr>
              <a:defRPr sz="3400" cap="all">
                <a:solidFill>
                  <a:schemeClr val="tx2"/>
                </a:solidFill>
              </a:defRPr>
            </a:lvl1pPr>
          </a:lstStyle>
          <a:p>
            <a:r>
              <a:rPr lang="en-US" dirty="0" smtClean="0"/>
              <a:t>Presentation Title</a:t>
            </a:r>
            <a:endParaRPr lang="en-US" dirty="0"/>
          </a:p>
        </p:txBody>
      </p:sp>
      <p:sp>
        <p:nvSpPr>
          <p:cNvPr id="16" name="Text Placeholder 16"/>
          <p:cNvSpPr>
            <a:spLocks noGrp="1"/>
          </p:cNvSpPr>
          <p:nvPr>
            <p:ph type="body" sz="quarter" idx="16" hasCustomPrompt="1"/>
          </p:nvPr>
        </p:nvSpPr>
        <p:spPr>
          <a:xfrm>
            <a:off x="846667" y="4952999"/>
            <a:ext cx="5926667" cy="317500"/>
          </a:xfrm>
          <a:prstGeom prst="rect">
            <a:avLst/>
          </a:prstGeom>
        </p:spPr>
        <p:txBody>
          <a:bodyPr lIns="91302" tIns="45652" rIns="91302" bIns="45652">
            <a:spAutoFit/>
          </a:bodyPr>
          <a:lstStyle>
            <a:lvl1pPr marL="0" indent="0">
              <a:spcBef>
                <a:spcPts val="0"/>
              </a:spcBef>
              <a:spcAft>
                <a:spcPts val="900"/>
              </a:spcAft>
              <a:buFontTx/>
              <a:buNone/>
              <a:defRPr sz="1400" b="1" baseline="0">
                <a:solidFill>
                  <a:srgbClr val="000000"/>
                </a:solidFill>
                <a:latin typeface="+mn-lt"/>
              </a:defRPr>
            </a:lvl1pPr>
            <a:lvl2pPr marL="0" indent="0">
              <a:spcBef>
                <a:spcPts val="0"/>
              </a:spcBef>
              <a:buFontTx/>
              <a:buNone/>
              <a:defRPr sz="1300" b="1" i="0" baseline="0">
                <a:solidFill>
                  <a:schemeClr val="bg1"/>
                </a:solidFill>
              </a:defRPr>
            </a:lvl2pPr>
            <a:lvl3pPr marL="0" indent="0">
              <a:buFontTx/>
              <a:buNone/>
              <a:defRPr sz="1800">
                <a:solidFill>
                  <a:schemeClr val="accent3"/>
                </a:solidFill>
              </a:defRPr>
            </a:lvl3pPr>
            <a:lvl4pPr marL="0" indent="0">
              <a:buFontTx/>
              <a:buNone/>
              <a:defRPr sz="1800">
                <a:solidFill>
                  <a:schemeClr val="accent3"/>
                </a:solidFill>
              </a:defRPr>
            </a:lvl4pPr>
            <a:lvl5pPr marL="0" indent="0">
              <a:buFontTx/>
              <a:buNone/>
              <a:defRPr sz="1800">
                <a:solidFill>
                  <a:schemeClr val="accent3"/>
                </a:solidFill>
              </a:defRPr>
            </a:lvl5pPr>
          </a:lstStyle>
          <a:p>
            <a:pPr lvl="0"/>
            <a:r>
              <a:rPr lang="en-US" dirty="0" smtClean="0"/>
              <a:t>Presenter’s Title, Department</a:t>
            </a:r>
          </a:p>
        </p:txBody>
      </p:sp>
    </p:spTree>
    <p:extLst>
      <p:ext uri="{BB962C8B-B14F-4D97-AF65-F5344CB8AC3E}">
        <p14:creationId xmlns:p14="http://schemas.microsoft.com/office/powerpoint/2010/main" val="1566230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Text - no white">
    <p:bg>
      <p:bgPr>
        <a:solidFill>
          <a:srgbClr val="CCCCCC"/>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
        <p:nvSpPr>
          <p:cNvPr id="4" name="Text Placeholder 3"/>
          <p:cNvSpPr>
            <a:spLocks noGrp="1"/>
          </p:cNvSpPr>
          <p:nvPr>
            <p:ph type="body" sz="half" idx="2"/>
          </p:nvPr>
        </p:nvSpPr>
        <p:spPr>
          <a:xfrm>
            <a:off x="0" y="4191029"/>
            <a:ext cx="12192000" cy="474489"/>
          </a:xfrm>
          <a:prstGeom prst="rect">
            <a:avLst/>
          </a:prstGeom>
          <a:noFill/>
        </p:spPr>
        <p:txBody>
          <a:bodyPr lIns="1268115" tIns="38042" rIns="2219204" bIns="126813">
            <a:spAutoFit/>
          </a:bodyPr>
          <a:lstStyle>
            <a:lvl1pPr marL="0" indent="0">
              <a:buNone/>
              <a:defRPr sz="2000" b="1">
                <a:solidFill>
                  <a:srgbClr val="FFFFFF"/>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smtClean="0"/>
              <a:t>Click to edit Master text styles</a:t>
            </a:r>
          </a:p>
        </p:txBody>
      </p:sp>
      <p:sp>
        <p:nvSpPr>
          <p:cNvPr id="5" name="Title 1"/>
          <p:cNvSpPr>
            <a:spLocks noGrp="1"/>
          </p:cNvSpPr>
          <p:nvPr>
            <p:ph type="title"/>
          </p:nvPr>
        </p:nvSpPr>
        <p:spPr>
          <a:xfrm>
            <a:off x="0" y="3780021"/>
            <a:ext cx="12192000" cy="474480"/>
          </a:xfrm>
          <a:prstGeom prst="rect">
            <a:avLst/>
          </a:prstGeom>
          <a:noFill/>
        </p:spPr>
        <p:txBody>
          <a:bodyPr lIns="1268115" tIns="126813" rIns="2219204" bIns="38042" anchor="b">
            <a:spAutoFit/>
          </a:bodyPr>
          <a:lstStyle>
            <a:lvl1pPr>
              <a:defRPr sz="2000">
                <a:solidFill>
                  <a:srgbClr val="FFFFFF"/>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8882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 Gray">
    <p:spTree>
      <p:nvGrpSpPr>
        <p:cNvPr id="1" name=""/>
        <p:cNvGrpSpPr/>
        <p:nvPr/>
      </p:nvGrpSpPr>
      <p:grpSpPr>
        <a:xfrm>
          <a:off x="0" y="0"/>
          <a:ext cx="0" cy="0"/>
          <a:chOff x="0" y="0"/>
          <a:chExt cx="0" cy="0"/>
        </a:xfrm>
      </p:grpSpPr>
      <p:pic>
        <p:nvPicPr>
          <p:cNvPr id="15" name="Picture 14" descr="EPIC-Lines-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55" y="-25400"/>
            <a:ext cx="12282309" cy="6908800"/>
          </a:xfrm>
          <a:prstGeom prst="rect">
            <a:avLst/>
          </a:prstGeom>
        </p:spPr>
      </p:pic>
      <p:sp>
        <p:nvSpPr>
          <p:cNvPr id="2" name="Title 1"/>
          <p:cNvSpPr>
            <a:spLocks noGrp="1"/>
          </p:cNvSpPr>
          <p:nvPr>
            <p:ph type="title"/>
          </p:nvPr>
        </p:nvSpPr>
        <p:spPr>
          <a:xfrm>
            <a:off x="846667" y="1905002"/>
            <a:ext cx="10160000" cy="644165"/>
          </a:xfrm>
          <a:prstGeom prst="rect">
            <a:avLst/>
          </a:prstGeom>
        </p:spPr>
        <p:txBody>
          <a:bodyPr anchor="t"/>
          <a:lstStyle>
            <a:lvl1pPr algn="l">
              <a:defRPr sz="3600" b="1" cap="none">
                <a:solidFill>
                  <a:schemeClr val="bg2"/>
                </a:solidFill>
              </a:defRPr>
            </a:lvl1pPr>
          </a:lstStyle>
          <a:p>
            <a:r>
              <a:rPr lang="en-US" dirty="0" smtClean="0"/>
              <a:t>Click to edit Master title style</a:t>
            </a:r>
            <a:endParaRPr lang="en-US" dirty="0"/>
          </a:p>
        </p:txBody>
      </p:sp>
      <p:sp>
        <p:nvSpPr>
          <p:cNvPr id="14" name="Text Placeholder 13"/>
          <p:cNvSpPr>
            <a:spLocks noGrp="1"/>
          </p:cNvSpPr>
          <p:nvPr>
            <p:ph type="body" sz="quarter" idx="10" hasCustomPrompt="1"/>
          </p:nvPr>
        </p:nvSpPr>
        <p:spPr>
          <a:xfrm>
            <a:off x="846667" y="317501"/>
            <a:ext cx="2116667" cy="379413"/>
          </a:xfrm>
          <a:prstGeom prst="rect">
            <a:avLst/>
          </a:prstGeom>
        </p:spPr>
        <p:txBody>
          <a:bodyPr vert="horz"/>
          <a:lstStyle>
            <a:lvl1pPr marL="0" indent="0">
              <a:buFontTx/>
              <a:buNone/>
              <a:defRPr sz="1200" b="1" i="0" baseline="0">
                <a:solidFill>
                  <a:schemeClr val="accent1"/>
                </a:solidFill>
                <a:latin typeface="Georgia"/>
                <a:cs typeface="Georgia"/>
              </a:defRPr>
            </a:lvl1pPr>
          </a:lstStyle>
          <a:p>
            <a:pPr lvl="0"/>
            <a:r>
              <a:rPr lang="en-US" dirty="0" smtClean="0"/>
              <a:t>Section #</a:t>
            </a:r>
            <a:endParaRPr lang="en-US" dirty="0"/>
          </a:p>
        </p:txBody>
      </p:sp>
      <p:grpSp>
        <p:nvGrpSpPr>
          <p:cNvPr id="27" name="Group 26"/>
          <p:cNvGrpSpPr/>
          <p:nvPr userDrawn="1"/>
        </p:nvGrpSpPr>
        <p:grpSpPr>
          <a:xfrm>
            <a:off x="977431" y="1460500"/>
            <a:ext cx="2363540" cy="0"/>
            <a:chOff x="682624" y="1650998"/>
            <a:chExt cx="1772655" cy="0"/>
          </a:xfrm>
        </p:grpSpPr>
        <p:cxnSp>
          <p:nvCxnSpPr>
            <p:cNvPr id="28" name="Straight Connector 27"/>
            <p:cNvCxnSpPr/>
            <p:nvPr userDrawn="1"/>
          </p:nvCxnSpPr>
          <p:spPr>
            <a:xfrm>
              <a:off x="924929" y="1650998"/>
              <a:ext cx="1530350" cy="0"/>
            </a:xfrm>
            <a:prstGeom prst="line">
              <a:avLst/>
            </a:prstGeom>
            <a:ln w="44450">
              <a:solidFill>
                <a:schemeClr val="accent1"/>
              </a:solidFill>
              <a:roun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82624" y="1650998"/>
              <a:ext cx="177800" cy="0"/>
            </a:xfrm>
            <a:prstGeom prst="line">
              <a:avLst/>
            </a:prstGeom>
            <a:ln w="44450">
              <a:solidFill>
                <a:schemeClr val="accent1"/>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085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 Red">
    <p:spTree>
      <p:nvGrpSpPr>
        <p:cNvPr id="1" name=""/>
        <p:cNvGrpSpPr/>
        <p:nvPr/>
      </p:nvGrpSpPr>
      <p:grpSpPr>
        <a:xfrm>
          <a:off x="0" y="0"/>
          <a:ext cx="0" cy="0"/>
          <a:chOff x="0" y="0"/>
          <a:chExt cx="0" cy="0"/>
        </a:xfrm>
      </p:grpSpPr>
      <p:pic>
        <p:nvPicPr>
          <p:cNvPr id="8" name="Picture 7" descr="EPIC-Lines-new-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55" y="-25400"/>
            <a:ext cx="12282309" cy="6908800"/>
          </a:xfrm>
          <a:prstGeom prst="rect">
            <a:avLst/>
          </a:prstGeom>
        </p:spPr>
      </p:pic>
      <p:sp>
        <p:nvSpPr>
          <p:cNvPr id="2" name="Title 1"/>
          <p:cNvSpPr>
            <a:spLocks noGrp="1"/>
          </p:cNvSpPr>
          <p:nvPr>
            <p:ph type="title"/>
          </p:nvPr>
        </p:nvSpPr>
        <p:spPr>
          <a:xfrm>
            <a:off x="846667" y="1905002"/>
            <a:ext cx="10160000" cy="644165"/>
          </a:xfrm>
          <a:prstGeom prst="rect">
            <a:avLst/>
          </a:prstGeom>
        </p:spPr>
        <p:txBody>
          <a:bodyPr anchor="t"/>
          <a:lstStyle>
            <a:lvl1pPr algn="l">
              <a:defRPr sz="3600" b="1" cap="none">
                <a:solidFill>
                  <a:schemeClr val="bg2"/>
                </a:solidFill>
              </a:defRPr>
            </a:lvl1pPr>
          </a:lstStyle>
          <a:p>
            <a:r>
              <a:rPr lang="en-US" dirty="0" smtClean="0"/>
              <a:t>Click to edit Master title style</a:t>
            </a:r>
            <a:endParaRPr lang="en-US" dirty="0"/>
          </a:p>
        </p:txBody>
      </p:sp>
      <p:sp>
        <p:nvSpPr>
          <p:cNvPr id="14" name="Text Placeholder 13"/>
          <p:cNvSpPr>
            <a:spLocks noGrp="1"/>
          </p:cNvSpPr>
          <p:nvPr>
            <p:ph type="body" sz="quarter" idx="10" hasCustomPrompt="1"/>
          </p:nvPr>
        </p:nvSpPr>
        <p:spPr>
          <a:xfrm>
            <a:off x="846667" y="317501"/>
            <a:ext cx="2116667" cy="379413"/>
          </a:xfrm>
          <a:prstGeom prst="rect">
            <a:avLst/>
          </a:prstGeom>
        </p:spPr>
        <p:txBody>
          <a:bodyPr vert="horz"/>
          <a:lstStyle>
            <a:lvl1pPr marL="0" indent="0">
              <a:buFontTx/>
              <a:buNone/>
              <a:defRPr sz="1200" b="1" i="0" baseline="0">
                <a:solidFill>
                  <a:schemeClr val="accent2"/>
                </a:solidFill>
                <a:latin typeface="Georgia"/>
                <a:cs typeface="Georgia"/>
              </a:defRPr>
            </a:lvl1pPr>
          </a:lstStyle>
          <a:p>
            <a:pPr lvl="0"/>
            <a:r>
              <a:rPr lang="en-US" dirty="0" smtClean="0"/>
              <a:t>Section #</a:t>
            </a:r>
            <a:endParaRPr lang="en-US" dirty="0"/>
          </a:p>
        </p:txBody>
      </p:sp>
      <p:grpSp>
        <p:nvGrpSpPr>
          <p:cNvPr id="27" name="Group 26"/>
          <p:cNvGrpSpPr/>
          <p:nvPr userDrawn="1"/>
        </p:nvGrpSpPr>
        <p:grpSpPr>
          <a:xfrm>
            <a:off x="977431" y="1460500"/>
            <a:ext cx="2363540" cy="0"/>
            <a:chOff x="682624" y="1650998"/>
            <a:chExt cx="1772655" cy="0"/>
          </a:xfrm>
        </p:grpSpPr>
        <p:cxnSp>
          <p:nvCxnSpPr>
            <p:cNvPr id="28" name="Straight Connector 27"/>
            <p:cNvCxnSpPr/>
            <p:nvPr userDrawn="1"/>
          </p:nvCxnSpPr>
          <p:spPr>
            <a:xfrm>
              <a:off x="924929" y="1650998"/>
              <a:ext cx="1530350" cy="0"/>
            </a:xfrm>
            <a:prstGeom prst="line">
              <a:avLst/>
            </a:prstGeom>
            <a:ln w="44450">
              <a:solidFill>
                <a:schemeClr val="accent2"/>
              </a:solidFill>
              <a:roun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82624" y="1650998"/>
              <a:ext cx="177800" cy="0"/>
            </a:xfrm>
            <a:prstGeom prst="line">
              <a:avLst/>
            </a:prstGeom>
            <a:ln w="44450">
              <a:solidFill>
                <a:schemeClr val="accent2"/>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83565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46667" y="2984501"/>
            <a:ext cx="10160000" cy="461665"/>
          </a:xfrm>
          <a:prstGeom prst="rect">
            <a:avLst/>
          </a:prstGeom>
        </p:spPr>
        <p:txBody>
          <a:bodyPr lIns="91302" tIns="45652" rIns="91302" bIns="45652">
            <a:spAutoFit/>
          </a:bodyPr>
          <a:lstStyle>
            <a:lvl1pPr marL="0" indent="0" algn="l">
              <a:spcBef>
                <a:spcPts val="0"/>
              </a:spcBef>
              <a:buNone/>
              <a:defRPr sz="2400" b="1">
                <a:solidFill>
                  <a:schemeClr val="tx1"/>
                </a:solidFill>
                <a:latin typeface="+mn-lt"/>
              </a:defRPr>
            </a:lvl1pPr>
            <a:lvl2pPr marL="456514" indent="0" algn="ctr">
              <a:buNone/>
              <a:defRPr>
                <a:solidFill>
                  <a:schemeClr val="tx1">
                    <a:tint val="75000"/>
                  </a:schemeClr>
                </a:solidFill>
              </a:defRPr>
            </a:lvl2pPr>
            <a:lvl3pPr marL="913040" indent="0" algn="ctr">
              <a:buNone/>
              <a:defRPr>
                <a:solidFill>
                  <a:schemeClr val="tx1">
                    <a:tint val="75000"/>
                  </a:schemeClr>
                </a:solidFill>
              </a:defRPr>
            </a:lvl3pPr>
            <a:lvl4pPr marL="1369570" indent="0" algn="ctr">
              <a:buNone/>
              <a:defRPr>
                <a:solidFill>
                  <a:schemeClr val="tx1">
                    <a:tint val="75000"/>
                  </a:schemeClr>
                </a:solidFill>
              </a:defRPr>
            </a:lvl4pPr>
            <a:lvl5pPr marL="1826089" indent="0" algn="ctr">
              <a:buNone/>
              <a:defRPr>
                <a:solidFill>
                  <a:schemeClr val="tx1">
                    <a:tint val="75000"/>
                  </a:schemeClr>
                </a:solidFill>
              </a:defRPr>
            </a:lvl5pPr>
            <a:lvl6pPr marL="2282607" indent="0" algn="ctr">
              <a:buNone/>
              <a:defRPr>
                <a:solidFill>
                  <a:schemeClr val="tx1">
                    <a:tint val="75000"/>
                  </a:schemeClr>
                </a:solidFill>
              </a:defRPr>
            </a:lvl6pPr>
            <a:lvl7pPr marL="2739135" indent="0" algn="ctr">
              <a:buNone/>
              <a:defRPr>
                <a:solidFill>
                  <a:schemeClr val="tx1">
                    <a:tint val="75000"/>
                  </a:schemeClr>
                </a:solidFill>
              </a:defRPr>
            </a:lvl7pPr>
            <a:lvl8pPr marL="3195653" indent="0" algn="ctr">
              <a:buNone/>
              <a:defRPr>
                <a:solidFill>
                  <a:schemeClr val="tx1">
                    <a:tint val="75000"/>
                  </a:schemeClr>
                </a:solidFill>
              </a:defRPr>
            </a:lvl8pPr>
            <a:lvl9pPr marL="3652177" indent="0" algn="ctr">
              <a:buNone/>
              <a:defRPr>
                <a:solidFill>
                  <a:schemeClr val="tx1">
                    <a:tint val="75000"/>
                  </a:schemeClr>
                </a:solidFill>
              </a:defRPr>
            </a:lvl9pPr>
          </a:lstStyle>
          <a:p>
            <a:r>
              <a:rPr lang="en-US" dirty="0" smtClean="0"/>
              <a:t>Subtitle</a:t>
            </a:r>
            <a:endParaRPr lang="en-US" dirty="0"/>
          </a:p>
        </p:txBody>
      </p:sp>
      <p:pic>
        <p:nvPicPr>
          <p:cNvPr id="12" name="Picture 11" descr="EPIC-red-bar_20p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178594"/>
          </a:xfrm>
          <a:prstGeom prst="rect">
            <a:avLst/>
          </a:prstGeom>
        </p:spPr>
      </p:pic>
      <p:sp>
        <p:nvSpPr>
          <p:cNvPr id="19" name="Shape 4"/>
          <p:cNvSpPr/>
          <p:nvPr userDrawn="1"/>
        </p:nvSpPr>
        <p:spPr>
          <a:xfrm>
            <a:off x="969073" y="4445000"/>
            <a:ext cx="10160000" cy="0"/>
          </a:xfrm>
          <a:prstGeom prst="line">
            <a:avLst/>
          </a:prstGeom>
          <a:ln w="3175" cmpd="sng">
            <a:solidFill>
              <a:srgbClr val="000000"/>
            </a:solidFill>
            <a:miter lim="400000"/>
          </a:ln>
          <a:effectLst/>
        </p:spPr>
        <p:txBody>
          <a:bodyPr lIns="91302" tIns="45652" rIns="91302" bIns="45652"/>
          <a:lstStyle/>
          <a:p>
            <a:pPr defTabSz="456514">
              <a:defRPr sz="1200">
                <a:latin typeface="+mn-lt"/>
                <a:ea typeface="+mn-ea"/>
                <a:cs typeface="+mn-cs"/>
                <a:sym typeface="Helvetica"/>
              </a:defRPr>
            </a:pPr>
            <a:endParaRPr sz="1200">
              <a:solidFill>
                <a:srgbClr val="268097"/>
              </a:solidFill>
              <a:sym typeface="Helvetica"/>
            </a:endParaRPr>
          </a:p>
        </p:txBody>
      </p:sp>
      <p:sp>
        <p:nvSpPr>
          <p:cNvPr id="17" name="Text Placeholder 16"/>
          <p:cNvSpPr>
            <a:spLocks noGrp="1"/>
          </p:cNvSpPr>
          <p:nvPr>
            <p:ph type="body" sz="quarter" idx="13" hasCustomPrompt="1"/>
          </p:nvPr>
        </p:nvSpPr>
        <p:spPr>
          <a:xfrm>
            <a:off x="846667" y="4572000"/>
            <a:ext cx="5926667" cy="381000"/>
          </a:xfrm>
          <a:prstGeom prst="rect">
            <a:avLst/>
          </a:prstGeom>
        </p:spPr>
        <p:txBody>
          <a:bodyPr lIns="91302" tIns="45652" rIns="91302" bIns="45652">
            <a:noAutofit/>
          </a:bodyPr>
          <a:lstStyle>
            <a:lvl1pPr marL="0" indent="0">
              <a:spcBef>
                <a:spcPts val="0"/>
              </a:spcBef>
              <a:spcAft>
                <a:spcPts val="900"/>
              </a:spcAft>
              <a:buFontTx/>
              <a:buNone/>
              <a:defRPr sz="1600">
                <a:solidFill>
                  <a:schemeClr val="tx2"/>
                </a:solidFill>
                <a:latin typeface="+mj-lt"/>
              </a:defRPr>
            </a:lvl1pPr>
            <a:lvl2pPr marL="0" indent="0">
              <a:spcBef>
                <a:spcPts val="0"/>
              </a:spcBef>
              <a:buFontTx/>
              <a:buNone/>
              <a:defRPr sz="1300" b="1" i="0" baseline="0">
                <a:solidFill>
                  <a:schemeClr val="bg1"/>
                </a:solidFill>
              </a:defRPr>
            </a:lvl2pPr>
            <a:lvl3pPr marL="0" indent="0">
              <a:buFontTx/>
              <a:buNone/>
              <a:defRPr sz="1800">
                <a:solidFill>
                  <a:schemeClr val="accent3"/>
                </a:solidFill>
              </a:defRPr>
            </a:lvl3pPr>
            <a:lvl4pPr marL="0" indent="0">
              <a:buFontTx/>
              <a:buNone/>
              <a:defRPr sz="1800">
                <a:solidFill>
                  <a:schemeClr val="accent3"/>
                </a:solidFill>
              </a:defRPr>
            </a:lvl4pPr>
            <a:lvl5pPr marL="0" indent="0">
              <a:buFontTx/>
              <a:buNone/>
              <a:defRPr sz="1800">
                <a:solidFill>
                  <a:schemeClr val="accent3"/>
                </a:solidFill>
              </a:defRPr>
            </a:lvl5pPr>
          </a:lstStyle>
          <a:p>
            <a:pPr lvl="0"/>
            <a:r>
              <a:rPr lang="en-US" dirty="0" smtClean="0"/>
              <a:t>Presenter’s Name</a:t>
            </a:r>
          </a:p>
        </p:txBody>
      </p:sp>
      <p:grpSp>
        <p:nvGrpSpPr>
          <p:cNvPr id="39" name="Group 38"/>
          <p:cNvGrpSpPr/>
          <p:nvPr userDrawn="1"/>
        </p:nvGrpSpPr>
        <p:grpSpPr>
          <a:xfrm>
            <a:off x="977431" y="1460500"/>
            <a:ext cx="2363540" cy="0"/>
            <a:chOff x="682624" y="1650998"/>
            <a:chExt cx="1772655" cy="0"/>
          </a:xfrm>
        </p:grpSpPr>
        <p:cxnSp>
          <p:nvCxnSpPr>
            <p:cNvPr id="40" name="Straight Connector 39"/>
            <p:cNvCxnSpPr/>
            <p:nvPr userDrawn="1"/>
          </p:nvCxnSpPr>
          <p:spPr>
            <a:xfrm>
              <a:off x="924929" y="1650998"/>
              <a:ext cx="153035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682624" y="1650998"/>
              <a:ext cx="17780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grpSp>
      <p:pic>
        <p:nvPicPr>
          <p:cNvPr id="13" name="Picture 12"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7" y="317501"/>
            <a:ext cx="3420503" cy="320514"/>
          </a:xfrm>
          <a:prstGeom prst="rect">
            <a:avLst/>
          </a:prstGeom>
        </p:spPr>
      </p:pic>
      <p:sp>
        <p:nvSpPr>
          <p:cNvPr id="2" name="Footer Placeholder 1"/>
          <p:cNvSpPr>
            <a:spLocks noGrp="1"/>
          </p:cNvSpPr>
          <p:nvPr>
            <p:ph type="ftr" sz="quarter" idx="14"/>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6" name="Title 5"/>
          <p:cNvSpPr>
            <a:spLocks noGrp="1"/>
          </p:cNvSpPr>
          <p:nvPr>
            <p:ph type="title" hasCustomPrompt="1"/>
          </p:nvPr>
        </p:nvSpPr>
        <p:spPr>
          <a:xfrm>
            <a:off x="846667" y="2095501"/>
            <a:ext cx="10160000" cy="635000"/>
          </a:xfrm>
        </p:spPr>
        <p:txBody>
          <a:bodyPr anchor="b" anchorCtr="0"/>
          <a:lstStyle>
            <a:lvl1pPr>
              <a:defRPr sz="3400" cap="all">
                <a:solidFill>
                  <a:schemeClr val="tx2"/>
                </a:solidFill>
              </a:defRPr>
            </a:lvl1pPr>
          </a:lstStyle>
          <a:p>
            <a:r>
              <a:rPr lang="en-US" dirty="0" smtClean="0"/>
              <a:t>Presentation Title</a:t>
            </a:r>
            <a:endParaRPr lang="en-US" dirty="0"/>
          </a:p>
        </p:txBody>
      </p:sp>
      <p:sp>
        <p:nvSpPr>
          <p:cNvPr id="16" name="Text Placeholder 16"/>
          <p:cNvSpPr>
            <a:spLocks noGrp="1"/>
          </p:cNvSpPr>
          <p:nvPr>
            <p:ph type="body" sz="quarter" idx="16" hasCustomPrompt="1"/>
          </p:nvPr>
        </p:nvSpPr>
        <p:spPr>
          <a:xfrm>
            <a:off x="846667" y="4952999"/>
            <a:ext cx="5926667" cy="317500"/>
          </a:xfrm>
          <a:prstGeom prst="rect">
            <a:avLst/>
          </a:prstGeom>
        </p:spPr>
        <p:txBody>
          <a:bodyPr lIns="91302" tIns="45652" rIns="91302" bIns="45652">
            <a:spAutoFit/>
          </a:bodyPr>
          <a:lstStyle>
            <a:lvl1pPr marL="0" indent="0">
              <a:spcBef>
                <a:spcPts val="0"/>
              </a:spcBef>
              <a:spcAft>
                <a:spcPts val="900"/>
              </a:spcAft>
              <a:buFontTx/>
              <a:buNone/>
              <a:defRPr sz="1400" b="1" baseline="0">
                <a:solidFill>
                  <a:srgbClr val="000000"/>
                </a:solidFill>
                <a:latin typeface="+mn-lt"/>
              </a:defRPr>
            </a:lvl1pPr>
            <a:lvl2pPr marL="0" indent="0">
              <a:spcBef>
                <a:spcPts val="0"/>
              </a:spcBef>
              <a:buFontTx/>
              <a:buNone/>
              <a:defRPr sz="1300" b="1" i="0" baseline="0">
                <a:solidFill>
                  <a:schemeClr val="bg1"/>
                </a:solidFill>
              </a:defRPr>
            </a:lvl2pPr>
            <a:lvl3pPr marL="0" indent="0">
              <a:buFontTx/>
              <a:buNone/>
              <a:defRPr sz="1800">
                <a:solidFill>
                  <a:schemeClr val="accent3"/>
                </a:solidFill>
              </a:defRPr>
            </a:lvl3pPr>
            <a:lvl4pPr marL="0" indent="0">
              <a:buFontTx/>
              <a:buNone/>
              <a:defRPr sz="1800">
                <a:solidFill>
                  <a:schemeClr val="accent3"/>
                </a:solidFill>
              </a:defRPr>
            </a:lvl4pPr>
            <a:lvl5pPr marL="0" indent="0">
              <a:buFontTx/>
              <a:buNone/>
              <a:defRPr sz="1800">
                <a:solidFill>
                  <a:schemeClr val="accent3"/>
                </a:solidFill>
              </a:defRPr>
            </a:lvl5pPr>
          </a:lstStyle>
          <a:p>
            <a:pPr lvl="0"/>
            <a:r>
              <a:rPr lang="en-US" dirty="0" smtClean="0"/>
              <a:t>Presenter’s Title, Department</a:t>
            </a:r>
          </a:p>
        </p:txBody>
      </p:sp>
    </p:spTree>
    <p:extLst>
      <p:ext uri="{BB962C8B-B14F-4D97-AF65-F5344CB8AC3E}">
        <p14:creationId xmlns:p14="http://schemas.microsoft.com/office/powerpoint/2010/main" val="16665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10" name="Content Placeholder 9"/>
          <p:cNvSpPr>
            <a:spLocks noGrp="1"/>
          </p:cNvSpPr>
          <p:nvPr>
            <p:ph sz="quarter" idx="12"/>
          </p:nvPr>
        </p:nvSpPr>
        <p:spPr>
          <a:xfrm>
            <a:off x="846667" y="2222500"/>
            <a:ext cx="10160000" cy="4127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13727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6" name="Chart Placeholder 5"/>
          <p:cNvSpPr>
            <a:spLocks noGrp="1"/>
          </p:cNvSpPr>
          <p:nvPr>
            <p:ph type="chart" sz="quarter" idx="12"/>
          </p:nvPr>
        </p:nvSpPr>
        <p:spPr>
          <a:xfrm>
            <a:off x="846667" y="2794000"/>
            <a:ext cx="6604000" cy="3492500"/>
          </a:xfrm>
        </p:spPr>
        <p:txBody>
          <a:bodyPr/>
          <a:lstStyle>
            <a:lvl1pPr>
              <a:defRPr>
                <a:solidFill>
                  <a:schemeClr val="bg2">
                    <a:lumMod val="50000"/>
                  </a:schemeClr>
                </a:solidFill>
                <a:latin typeface="+mn-lt"/>
              </a:defRPr>
            </a:lvl1pPr>
          </a:lstStyle>
          <a:p>
            <a:endParaRPr lang="en-US"/>
          </a:p>
        </p:txBody>
      </p:sp>
      <p:sp>
        <p:nvSpPr>
          <p:cNvPr id="7" name="Text Placeholder 13"/>
          <p:cNvSpPr>
            <a:spLocks noGrp="1"/>
          </p:cNvSpPr>
          <p:nvPr>
            <p:ph type="body" sz="quarter" idx="17"/>
          </p:nvPr>
        </p:nvSpPr>
        <p:spPr>
          <a:xfrm>
            <a:off x="7620000" y="2794000"/>
            <a:ext cx="3386667" cy="3492500"/>
          </a:xfrm>
          <a:prstGeom prst="rect">
            <a:avLst/>
          </a:prstGeom>
        </p:spPr>
        <p:txBody>
          <a:bodyPr/>
          <a:lstStyle>
            <a:lvl1pPr marL="120474" indent="-120474">
              <a:spcBef>
                <a:spcPts val="0"/>
              </a:spcBef>
              <a:spcAft>
                <a:spcPts val="800"/>
              </a:spcAft>
              <a:buClr>
                <a:schemeClr val="tx1"/>
              </a:buClr>
              <a:buSzPct val="90000"/>
              <a:buFont typeface="Lucida Grande"/>
              <a:buChar char="›"/>
              <a:defRPr sz="1200" baseline="0">
                <a:solidFill>
                  <a:schemeClr val="bg1"/>
                </a:solidFill>
                <a:latin typeface="+mn-lt"/>
              </a:defRPr>
            </a:lvl1pPr>
          </a:lstStyle>
          <a:p>
            <a:pPr lvl="0"/>
            <a:r>
              <a:rPr lang="en-US" dirty="0" smtClean="0"/>
              <a:t>Click to edit Master text styles</a:t>
            </a:r>
          </a:p>
        </p:txBody>
      </p:sp>
      <p:sp>
        <p:nvSpPr>
          <p:cNvPr id="8" name="Text Placeholder 8"/>
          <p:cNvSpPr>
            <a:spLocks noGrp="1"/>
          </p:cNvSpPr>
          <p:nvPr>
            <p:ph type="body" sz="quarter" idx="14" hasCustomPrompt="1"/>
          </p:nvPr>
        </p:nvSpPr>
        <p:spPr>
          <a:xfrm>
            <a:off x="7786122" y="6413499"/>
            <a:ext cx="3217333" cy="215444"/>
          </a:xfrm>
          <a:prstGeom prst="rect">
            <a:avLst/>
          </a:prstGeom>
        </p:spPr>
        <p:txBody>
          <a:bodyPr lIns="45652" rIns="45652">
            <a:spAutoFit/>
          </a:bodyPr>
          <a:lstStyle>
            <a:lvl1pPr marL="0" indent="0">
              <a:spcBef>
                <a:spcPts val="0"/>
              </a:spcBef>
              <a:defRPr sz="800">
                <a:solidFill>
                  <a:schemeClr val="bg2">
                    <a:lumMod val="50000"/>
                  </a:schemeClr>
                </a:solidFill>
                <a:latin typeface="+mn-lt"/>
              </a:defRPr>
            </a:lvl1pPr>
          </a:lstStyle>
          <a:p>
            <a:pPr lvl="0"/>
            <a:r>
              <a:rPr lang="en-US" dirty="0" smtClean="0"/>
              <a:t>Source</a:t>
            </a:r>
            <a:endParaRPr lang="en-US" dirty="0"/>
          </a:p>
        </p:txBody>
      </p:sp>
      <p:sp>
        <p:nvSpPr>
          <p:cNvPr id="10" name="Text Placeholder 9"/>
          <p:cNvSpPr>
            <a:spLocks noGrp="1"/>
          </p:cNvSpPr>
          <p:nvPr>
            <p:ph type="body" sz="quarter" idx="18" hasCustomPrompt="1"/>
          </p:nvPr>
        </p:nvSpPr>
        <p:spPr>
          <a:xfrm>
            <a:off x="846667" y="2222500"/>
            <a:ext cx="6604000" cy="444500"/>
          </a:xfrm>
        </p:spPr>
        <p:txBody>
          <a:bodyPr anchor="b" anchorCtr="0"/>
          <a:lstStyle>
            <a:lvl1pPr>
              <a:spcBef>
                <a:spcPts val="0"/>
              </a:spcBef>
              <a:defRPr sz="1500">
                <a:latin typeface="+mn-lt"/>
              </a:defRPr>
            </a:lvl1pPr>
          </a:lstStyle>
          <a:p>
            <a:pPr lvl="0"/>
            <a:r>
              <a:rPr lang="en-US" dirty="0" smtClean="0"/>
              <a:t>Chart Title</a:t>
            </a:r>
          </a:p>
        </p:txBody>
      </p:sp>
      <p:cxnSp>
        <p:nvCxnSpPr>
          <p:cNvPr id="12" name="Straight Connector 11"/>
          <p:cNvCxnSpPr/>
          <p:nvPr userDrawn="1"/>
        </p:nvCxnSpPr>
        <p:spPr>
          <a:xfrm>
            <a:off x="977901" y="2714040"/>
            <a:ext cx="6472767" cy="0"/>
          </a:xfrm>
          <a:prstGeom prst="line">
            <a:avLst/>
          </a:prstGeom>
          <a:ln w="3175" cmpd="sng">
            <a:solidFill>
              <a:srgbClr val="15739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1360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de by Side -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8" name="Content Placeholder 7"/>
          <p:cNvSpPr>
            <a:spLocks noGrp="1"/>
          </p:cNvSpPr>
          <p:nvPr>
            <p:ph sz="quarter" idx="12"/>
          </p:nvPr>
        </p:nvSpPr>
        <p:spPr>
          <a:xfrm>
            <a:off x="846667" y="2222500"/>
            <a:ext cx="4910667" cy="41275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Content Placeholder 7"/>
          <p:cNvSpPr>
            <a:spLocks noGrp="1"/>
          </p:cNvSpPr>
          <p:nvPr>
            <p:ph sz="quarter" idx="13"/>
          </p:nvPr>
        </p:nvSpPr>
        <p:spPr>
          <a:xfrm>
            <a:off x="6096000" y="2222500"/>
            <a:ext cx="4910667" cy="41275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59650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de by Side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8" name="Content Placeholder 7"/>
          <p:cNvSpPr>
            <a:spLocks noGrp="1"/>
          </p:cNvSpPr>
          <p:nvPr>
            <p:ph sz="quarter" idx="12"/>
          </p:nvPr>
        </p:nvSpPr>
        <p:spPr>
          <a:xfrm>
            <a:off x="846667" y="2222500"/>
            <a:ext cx="4910667" cy="4127500"/>
          </a:xfrm>
          <a:prstGeom prst="rect">
            <a:avLst/>
          </a:prstGeom>
        </p:spPr>
        <p:txBody>
          <a:bodyPr/>
          <a:lstStyle>
            <a:lvl1pPr marL="0" indent="0">
              <a:buFontTx/>
              <a:buNone/>
              <a:defRPr sz="1400" b="1">
                <a:latin typeface="+mj-lt"/>
              </a:defRPr>
            </a:lvl1pPr>
            <a:lvl2pPr marL="0" indent="0">
              <a:buFontTx/>
              <a:buNone/>
              <a:defRPr sz="1200"/>
            </a:lvl2pPr>
            <a:lvl3pPr marL="0" indent="0">
              <a:buFontTx/>
              <a:buNone/>
              <a:defRPr sz="10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Content Placeholder 7"/>
          <p:cNvSpPr>
            <a:spLocks noGrp="1"/>
          </p:cNvSpPr>
          <p:nvPr>
            <p:ph sz="quarter" idx="13"/>
          </p:nvPr>
        </p:nvSpPr>
        <p:spPr>
          <a:xfrm>
            <a:off x="6096000" y="2222500"/>
            <a:ext cx="4910667" cy="4127500"/>
          </a:xfrm>
          <a:prstGeom prst="rect">
            <a:avLst/>
          </a:prstGeom>
        </p:spPr>
        <p:txBody>
          <a:bodyPr/>
          <a:lstStyle>
            <a:lvl1pPr marL="0" indent="0">
              <a:buFontTx/>
              <a:buNone/>
              <a:defRPr sz="1400" b="1">
                <a:latin typeface="+mj-lt"/>
              </a:defRPr>
            </a:lvl1pPr>
            <a:lvl2pPr marL="0" indent="0">
              <a:buFontTx/>
              <a:buNone/>
              <a:defRPr sz="1200"/>
            </a:lvl2pPr>
            <a:lvl3pPr marL="0" indent="0">
              <a:buFontTx/>
              <a:buNone/>
              <a:defRPr sz="1000"/>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70338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 Blue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pic>
        <p:nvPicPr>
          <p:cNvPr id="8" name="Picture 7" descr="EPIC-Lines-3-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9" name="Picture 8"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8" y="317501"/>
            <a:ext cx="4015484" cy="304800"/>
          </a:xfrm>
          <a:prstGeom prst="rect">
            <a:avLst/>
          </a:prstGeom>
        </p:spPr>
      </p:pic>
      <p:grpSp>
        <p:nvGrpSpPr>
          <p:cNvPr id="10" name="Group 9"/>
          <p:cNvGrpSpPr/>
          <p:nvPr userDrawn="1"/>
        </p:nvGrpSpPr>
        <p:grpSpPr>
          <a:xfrm>
            <a:off x="977374" y="1460500"/>
            <a:ext cx="2363540" cy="0"/>
            <a:chOff x="682624" y="1650998"/>
            <a:chExt cx="1772655" cy="0"/>
          </a:xfrm>
        </p:grpSpPr>
        <p:cxnSp>
          <p:nvCxnSpPr>
            <p:cNvPr id="11" name="Straight Connector 10"/>
            <p:cNvCxnSpPr/>
            <p:nvPr userDrawn="1"/>
          </p:nvCxnSpPr>
          <p:spPr>
            <a:xfrm>
              <a:off x="924929" y="1650998"/>
              <a:ext cx="153035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82624" y="1650998"/>
              <a:ext cx="17780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38503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 Red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pic>
        <p:nvPicPr>
          <p:cNvPr id="8" name="Picture 7" descr="EPIC-Lines-3-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9" name="Picture 8"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8" y="317501"/>
            <a:ext cx="4015484" cy="304800"/>
          </a:xfrm>
          <a:prstGeom prst="rect">
            <a:avLst/>
          </a:prstGeom>
        </p:spPr>
      </p:pic>
      <p:grpSp>
        <p:nvGrpSpPr>
          <p:cNvPr id="10" name="Group 9"/>
          <p:cNvGrpSpPr/>
          <p:nvPr userDrawn="1"/>
        </p:nvGrpSpPr>
        <p:grpSpPr>
          <a:xfrm>
            <a:off x="977374" y="1460500"/>
            <a:ext cx="2363540" cy="0"/>
            <a:chOff x="682624" y="1650998"/>
            <a:chExt cx="1772655" cy="0"/>
          </a:xfrm>
        </p:grpSpPr>
        <p:cxnSp>
          <p:nvCxnSpPr>
            <p:cNvPr id="11" name="Straight Connector 10"/>
            <p:cNvCxnSpPr/>
            <p:nvPr userDrawn="1"/>
          </p:nvCxnSpPr>
          <p:spPr>
            <a:xfrm>
              <a:off x="924929" y="1650998"/>
              <a:ext cx="153035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82624" y="1650998"/>
              <a:ext cx="17780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67026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10" name="Content Placeholder 9"/>
          <p:cNvSpPr>
            <a:spLocks noGrp="1"/>
          </p:cNvSpPr>
          <p:nvPr>
            <p:ph sz="quarter" idx="12"/>
          </p:nvPr>
        </p:nvSpPr>
        <p:spPr>
          <a:xfrm>
            <a:off x="846667" y="2222500"/>
            <a:ext cx="10160000" cy="4127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3342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icture with Text Top">
    <p:bg>
      <p:bgPr>
        <a:solidFill>
          <a:srgbClr val="CCCCC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0" y="1498612"/>
            <a:ext cx="12192000" cy="559127"/>
          </a:xfrm>
          <a:prstGeom prst="rect">
            <a:avLst/>
          </a:prstGeom>
          <a:solidFill>
            <a:srgbClr val="FFFFFF">
              <a:alpha val="60000"/>
            </a:srgbClr>
          </a:solidFill>
        </p:spPr>
        <p:txBody>
          <a:bodyPr lIns="634055" tIns="38042" rIns="634055" bIns="317034">
            <a:spAutoFit/>
          </a:bodyPr>
          <a:lstStyle>
            <a:lvl1pPr marL="0" indent="0">
              <a:buNone/>
              <a:defRPr sz="1300">
                <a:solidFill>
                  <a:schemeClr val="bg1"/>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smtClean="0"/>
              <a:t>Click to edit Master text styles</a:t>
            </a:r>
          </a:p>
        </p:txBody>
      </p:sp>
      <p:sp>
        <p:nvSpPr>
          <p:cNvPr id="5" name="Title 1"/>
          <p:cNvSpPr>
            <a:spLocks noGrp="1"/>
          </p:cNvSpPr>
          <p:nvPr>
            <p:ph type="title"/>
          </p:nvPr>
        </p:nvSpPr>
        <p:spPr>
          <a:xfrm>
            <a:off x="0" y="893288"/>
            <a:ext cx="12192000" cy="605294"/>
          </a:xfrm>
          <a:prstGeom prst="rect">
            <a:avLst/>
          </a:prstGeom>
          <a:solidFill>
            <a:srgbClr val="FFFFFF">
              <a:alpha val="60000"/>
            </a:srgbClr>
          </a:solidFill>
        </p:spPr>
        <p:txBody>
          <a:bodyPr lIns="634055" tIns="317034" rIns="634055" bIns="38042" anchor="b">
            <a:spAutoFit/>
          </a:bodyPr>
          <a:lstStyle>
            <a:lvl1pPr>
              <a:defRPr sz="1600">
                <a:latin typeface="+mj-lt"/>
              </a:defRPr>
            </a:lvl1pPr>
          </a:lstStyle>
          <a:p>
            <a:r>
              <a:rPr lang="en-US" dirty="0" smtClean="0"/>
              <a:t>Click to edit Master title style</a:t>
            </a:r>
            <a:endParaRPr lang="en-US" dirty="0"/>
          </a:p>
        </p:txBody>
      </p:sp>
      <p:sp>
        <p:nvSpPr>
          <p:cNvPr id="6"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Tree>
    <p:extLst>
      <p:ext uri="{BB962C8B-B14F-4D97-AF65-F5344CB8AC3E}">
        <p14:creationId xmlns:p14="http://schemas.microsoft.com/office/powerpoint/2010/main" val="3410231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icture with Text Bottom">
    <p:bg>
      <p:bgPr>
        <a:solidFill>
          <a:srgbClr val="CCCCCC"/>
        </a:solidFill>
        <a:effectLst/>
      </p:bgPr>
    </p:bg>
    <p:spTree>
      <p:nvGrpSpPr>
        <p:cNvPr id="1" name=""/>
        <p:cNvGrpSpPr/>
        <p:nvPr/>
      </p:nvGrpSpPr>
      <p:grpSpPr>
        <a:xfrm>
          <a:off x="0" y="0"/>
          <a:ext cx="0" cy="0"/>
          <a:chOff x="0" y="0"/>
          <a:chExt cx="0" cy="0"/>
        </a:xfrm>
      </p:grpSpPr>
      <p:sp>
        <p:nvSpPr>
          <p:cNvPr id="11"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
        <p:nvSpPr>
          <p:cNvPr id="4" name="Text Placeholder 3"/>
          <p:cNvSpPr>
            <a:spLocks noGrp="1"/>
          </p:cNvSpPr>
          <p:nvPr>
            <p:ph type="body" sz="half" idx="2"/>
          </p:nvPr>
        </p:nvSpPr>
        <p:spPr>
          <a:xfrm>
            <a:off x="0" y="5388075"/>
            <a:ext cx="12192000" cy="559127"/>
          </a:xfrm>
          <a:prstGeom prst="rect">
            <a:avLst/>
          </a:prstGeom>
          <a:solidFill>
            <a:srgbClr val="FFFFFF">
              <a:alpha val="60000"/>
            </a:srgbClr>
          </a:solidFill>
        </p:spPr>
        <p:txBody>
          <a:bodyPr lIns="634055" tIns="38042" rIns="634055" bIns="317034">
            <a:spAutoFit/>
          </a:bodyPr>
          <a:lstStyle>
            <a:lvl1pPr marL="0" indent="0">
              <a:buNone/>
              <a:defRPr sz="1300">
                <a:solidFill>
                  <a:schemeClr val="bg1"/>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smtClean="0"/>
              <a:t>Click to edit Master text styles</a:t>
            </a:r>
          </a:p>
        </p:txBody>
      </p:sp>
      <p:sp>
        <p:nvSpPr>
          <p:cNvPr id="5" name="Title 1"/>
          <p:cNvSpPr>
            <a:spLocks noGrp="1"/>
          </p:cNvSpPr>
          <p:nvPr>
            <p:ph type="title"/>
          </p:nvPr>
        </p:nvSpPr>
        <p:spPr>
          <a:xfrm>
            <a:off x="0" y="4782752"/>
            <a:ext cx="12192000" cy="605294"/>
          </a:xfrm>
          <a:prstGeom prst="rect">
            <a:avLst/>
          </a:prstGeom>
          <a:solidFill>
            <a:srgbClr val="FFFFFF">
              <a:alpha val="60000"/>
            </a:srgbClr>
          </a:solidFill>
        </p:spPr>
        <p:txBody>
          <a:bodyPr lIns="634055" tIns="317034" rIns="634055" bIns="38042" anchor="b">
            <a:spAutoFit/>
          </a:bodyPr>
          <a:lstStyle>
            <a:lvl1pPr>
              <a:defRPr sz="1600">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89197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icture with Text - no white">
    <p:bg>
      <p:bgPr>
        <a:solidFill>
          <a:srgbClr val="CCCCCC"/>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
        <p:nvSpPr>
          <p:cNvPr id="4" name="Text Placeholder 3"/>
          <p:cNvSpPr>
            <a:spLocks noGrp="1"/>
          </p:cNvSpPr>
          <p:nvPr>
            <p:ph type="body" sz="half" idx="2"/>
          </p:nvPr>
        </p:nvSpPr>
        <p:spPr>
          <a:xfrm>
            <a:off x="0" y="4191029"/>
            <a:ext cx="12192000" cy="474489"/>
          </a:xfrm>
          <a:prstGeom prst="rect">
            <a:avLst/>
          </a:prstGeom>
          <a:noFill/>
        </p:spPr>
        <p:txBody>
          <a:bodyPr lIns="1268115" tIns="38042" rIns="2219204" bIns="126813">
            <a:spAutoFit/>
          </a:bodyPr>
          <a:lstStyle>
            <a:lvl1pPr marL="0" indent="0">
              <a:buNone/>
              <a:defRPr sz="2000" b="1">
                <a:solidFill>
                  <a:srgbClr val="FFFFFF"/>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smtClean="0"/>
              <a:t>Click to edit Master text styles</a:t>
            </a:r>
          </a:p>
        </p:txBody>
      </p:sp>
      <p:sp>
        <p:nvSpPr>
          <p:cNvPr id="5" name="Title 1"/>
          <p:cNvSpPr>
            <a:spLocks noGrp="1"/>
          </p:cNvSpPr>
          <p:nvPr>
            <p:ph type="title"/>
          </p:nvPr>
        </p:nvSpPr>
        <p:spPr>
          <a:xfrm>
            <a:off x="0" y="3780021"/>
            <a:ext cx="12192000" cy="474480"/>
          </a:xfrm>
          <a:prstGeom prst="rect">
            <a:avLst/>
          </a:prstGeom>
          <a:noFill/>
        </p:spPr>
        <p:txBody>
          <a:bodyPr lIns="1268115" tIns="126813" rIns="2219204" bIns="38042" anchor="b">
            <a:spAutoFit/>
          </a:bodyPr>
          <a:lstStyle>
            <a:lvl1pPr>
              <a:defRPr sz="2000">
                <a:solidFill>
                  <a:srgbClr val="FFFFFF"/>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131874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Header - Gray">
    <p:spTree>
      <p:nvGrpSpPr>
        <p:cNvPr id="1" name=""/>
        <p:cNvGrpSpPr/>
        <p:nvPr/>
      </p:nvGrpSpPr>
      <p:grpSpPr>
        <a:xfrm>
          <a:off x="0" y="0"/>
          <a:ext cx="0" cy="0"/>
          <a:chOff x="0" y="0"/>
          <a:chExt cx="0" cy="0"/>
        </a:xfrm>
      </p:grpSpPr>
      <p:pic>
        <p:nvPicPr>
          <p:cNvPr id="15" name="Picture 14" descr="EPIC-Lines-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55" y="-25400"/>
            <a:ext cx="12282309" cy="6908800"/>
          </a:xfrm>
          <a:prstGeom prst="rect">
            <a:avLst/>
          </a:prstGeom>
        </p:spPr>
      </p:pic>
      <p:sp>
        <p:nvSpPr>
          <p:cNvPr id="2" name="Title 1"/>
          <p:cNvSpPr>
            <a:spLocks noGrp="1"/>
          </p:cNvSpPr>
          <p:nvPr>
            <p:ph type="title"/>
          </p:nvPr>
        </p:nvSpPr>
        <p:spPr>
          <a:xfrm>
            <a:off x="846667" y="1905002"/>
            <a:ext cx="10160000" cy="644165"/>
          </a:xfrm>
          <a:prstGeom prst="rect">
            <a:avLst/>
          </a:prstGeom>
        </p:spPr>
        <p:txBody>
          <a:bodyPr anchor="t"/>
          <a:lstStyle>
            <a:lvl1pPr algn="l">
              <a:defRPr sz="3600" b="1" cap="none">
                <a:solidFill>
                  <a:schemeClr val="bg2"/>
                </a:solidFill>
              </a:defRPr>
            </a:lvl1pPr>
          </a:lstStyle>
          <a:p>
            <a:r>
              <a:rPr lang="en-US" dirty="0" smtClean="0"/>
              <a:t>Click to edit Master title style</a:t>
            </a:r>
            <a:endParaRPr lang="en-US" dirty="0"/>
          </a:p>
        </p:txBody>
      </p:sp>
      <p:sp>
        <p:nvSpPr>
          <p:cNvPr id="14" name="Text Placeholder 13"/>
          <p:cNvSpPr>
            <a:spLocks noGrp="1"/>
          </p:cNvSpPr>
          <p:nvPr>
            <p:ph type="body" sz="quarter" idx="10" hasCustomPrompt="1"/>
          </p:nvPr>
        </p:nvSpPr>
        <p:spPr>
          <a:xfrm>
            <a:off x="846667" y="317501"/>
            <a:ext cx="2116667" cy="379413"/>
          </a:xfrm>
          <a:prstGeom prst="rect">
            <a:avLst/>
          </a:prstGeom>
        </p:spPr>
        <p:txBody>
          <a:bodyPr vert="horz"/>
          <a:lstStyle>
            <a:lvl1pPr marL="0" indent="0">
              <a:buFontTx/>
              <a:buNone/>
              <a:defRPr sz="1200" b="1" i="0" baseline="0">
                <a:solidFill>
                  <a:schemeClr val="accent1"/>
                </a:solidFill>
                <a:latin typeface="Georgia"/>
                <a:cs typeface="Georgia"/>
              </a:defRPr>
            </a:lvl1pPr>
          </a:lstStyle>
          <a:p>
            <a:pPr lvl="0"/>
            <a:r>
              <a:rPr lang="en-US" dirty="0" smtClean="0"/>
              <a:t>Section #</a:t>
            </a:r>
            <a:endParaRPr lang="en-US" dirty="0"/>
          </a:p>
        </p:txBody>
      </p:sp>
      <p:grpSp>
        <p:nvGrpSpPr>
          <p:cNvPr id="27" name="Group 26"/>
          <p:cNvGrpSpPr/>
          <p:nvPr userDrawn="1"/>
        </p:nvGrpSpPr>
        <p:grpSpPr>
          <a:xfrm>
            <a:off x="977431" y="1460500"/>
            <a:ext cx="2363540" cy="0"/>
            <a:chOff x="682624" y="1650998"/>
            <a:chExt cx="1772655" cy="0"/>
          </a:xfrm>
        </p:grpSpPr>
        <p:cxnSp>
          <p:nvCxnSpPr>
            <p:cNvPr id="28" name="Straight Connector 27"/>
            <p:cNvCxnSpPr/>
            <p:nvPr userDrawn="1"/>
          </p:nvCxnSpPr>
          <p:spPr>
            <a:xfrm>
              <a:off x="924929" y="1650998"/>
              <a:ext cx="1530350" cy="0"/>
            </a:xfrm>
            <a:prstGeom prst="line">
              <a:avLst/>
            </a:prstGeom>
            <a:ln w="44450">
              <a:solidFill>
                <a:schemeClr val="accent1"/>
              </a:solidFill>
              <a:roun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82624" y="1650998"/>
              <a:ext cx="177800" cy="0"/>
            </a:xfrm>
            <a:prstGeom prst="line">
              <a:avLst/>
            </a:prstGeom>
            <a:ln w="44450">
              <a:solidFill>
                <a:schemeClr val="accent1"/>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93712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Header - Red">
    <p:spTree>
      <p:nvGrpSpPr>
        <p:cNvPr id="1" name=""/>
        <p:cNvGrpSpPr/>
        <p:nvPr/>
      </p:nvGrpSpPr>
      <p:grpSpPr>
        <a:xfrm>
          <a:off x="0" y="0"/>
          <a:ext cx="0" cy="0"/>
          <a:chOff x="0" y="0"/>
          <a:chExt cx="0" cy="0"/>
        </a:xfrm>
      </p:grpSpPr>
      <p:pic>
        <p:nvPicPr>
          <p:cNvPr id="8" name="Picture 7" descr="EPIC-Lines-new-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55" y="-25400"/>
            <a:ext cx="12282309" cy="6908800"/>
          </a:xfrm>
          <a:prstGeom prst="rect">
            <a:avLst/>
          </a:prstGeom>
        </p:spPr>
      </p:pic>
      <p:sp>
        <p:nvSpPr>
          <p:cNvPr id="2" name="Title 1"/>
          <p:cNvSpPr>
            <a:spLocks noGrp="1"/>
          </p:cNvSpPr>
          <p:nvPr>
            <p:ph type="title"/>
          </p:nvPr>
        </p:nvSpPr>
        <p:spPr>
          <a:xfrm>
            <a:off x="846667" y="1905002"/>
            <a:ext cx="10160000" cy="644165"/>
          </a:xfrm>
          <a:prstGeom prst="rect">
            <a:avLst/>
          </a:prstGeom>
        </p:spPr>
        <p:txBody>
          <a:bodyPr anchor="t"/>
          <a:lstStyle>
            <a:lvl1pPr algn="l">
              <a:defRPr sz="3600" b="1" cap="none">
                <a:solidFill>
                  <a:schemeClr val="bg2"/>
                </a:solidFill>
              </a:defRPr>
            </a:lvl1pPr>
          </a:lstStyle>
          <a:p>
            <a:r>
              <a:rPr lang="en-US" dirty="0" smtClean="0"/>
              <a:t>Click to edit Master title style</a:t>
            </a:r>
            <a:endParaRPr lang="en-US" dirty="0"/>
          </a:p>
        </p:txBody>
      </p:sp>
      <p:sp>
        <p:nvSpPr>
          <p:cNvPr id="14" name="Text Placeholder 13"/>
          <p:cNvSpPr>
            <a:spLocks noGrp="1"/>
          </p:cNvSpPr>
          <p:nvPr>
            <p:ph type="body" sz="quarter" idx="10" hasCustomPrompt="1"/>
          </p:nvPr>
        </p:nvSpPr>
        <p:spPr>
          <a:xfrm>
            <a:off x="846667" y="317501"/>
            <a:ext cx="2116667" cy="379413"/>
          </a:xfrm>
          <a:prstGeom prst="rect">
            <a:avLst/>
          </a:prstGeom>
        </p:spPr>
        <p:txBody>
          <a:bodyPr vert="horz"/>
          <a:lstStyle>
            <a:lvl1pPr marL="0" indent="0">
              <a:buFontTx/>
              <a:buNone/>
              <a:defRPr sz="1200" b="1" i="0" baseline="0">
                <a:solidFill>
                  <a:schemeClr val="accent2"/>
                </a:solidFill>
                <a:latin typeface="Georgia"/>
                <a:cs typeface="Georgia"/>
              </a:defRPr>
            </a:lvl1pPr>
          </a:lstStyle>
          <a:p>
            <a:pPr lvl="0"/>
            <a:r>
              <a:rPr lang="en-US" dirty="0" smtClean="0"/>
              <a:t>Section #</a:t>
            </a:r>
            <a:endParaRPr lang="en-US" dirty="0"/>
          </a:p>
        </p:txBody>
      </p:sp>
      <p:grpSp>
        <p:nvGrpSpPr>
          <p:cNvPr id="27" name="Group 26"/>
          <p:cNvGrpSpPr/>
          <p:nvPr userDrawn="1"/>
        </p:nvGrpSpPr>
        <p:grpSpPr>
          <a:xfrm>
            <a:off x="977431" y="1460500"/>
            <a:ext cx="2363540" cy="0"/>
            <a:chOff x="682624" y="1650998"/>
            <a:chExt cx="1772655" cy="0"/>
          </a:xfrm>
        </p:grpSpPr>
        <p:cxnSp>
          <p:nvCxnSpPr>
            <p:cNvPr id="28" name="Straight Connector 27"/>
            <p:cNvCxnSpPr/>
            <p:nvPr userDrawn="1"/>
          </p:nvCxnSpPr>
          <p:spPr>
            <a:xfrm>
              <a:off x="924929" y="1650998"/>
              <a:ext cx="1530350" cy="0"/>
            </a:xfrm>
            <a:prstGeom prst="line">
              <a:avLst/>
            </a:prstGeom>
            <a:ln w="44450">
              <a:solidFill>
                <a:schemeClr val="accent2"/>
              </a:solidFill>
              <a:roun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82624" y="1650998"/>
              <a:ext cx="177800" cy="0"/>
            </a:xfrm>
            <a:prstGeom prst="line">
              <a:avLst/>
            </a:prstGeom>
            <a:ln w="44450">
              <a:solidFill>
                <a:schemeClr val="accent2"/>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80537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6" name="Chart Placeholder 5"/>
          <p:cNvSpPr>
            <a:spLocks noGrp="1"/>
          </p:cNvSpPr>
          <p:nvPr>
            <p:ph type="chart" sz="quarter" idx="12"/>
          </p:nvPr>
        </p:nvSpPr>
        <p:spPr>
          <a:xfrm>
            <a:off x="846667" y="2794000"/>
            <a:ext cx="6604000" cy="3492500"/>
          </a:xfrm>
        </p:spPr>
        <p:txBody>
          <a:bodyPr/>
          <a:lstStyle>
            <a:lvl1pPr>
              <a:defRPr>
                <a:solidFill>
                  <a:schemeClr val="bg2">
                    <a:lumMod val="50000"/>
                  </a:schemeClr>
                </a:solidFill>
                <a:latin typeface="+mn-lt"/>
              </a:defRPr>
            </a:lvl1pPr>
          </a:lstStyle>
          <a:p>
            <a:endParaRPr lang="en-US"/>
          </a:p>
        </p:txBody>
      </p:sp>
      <p:sp>
        <p:nvSpPr>
          <p:cNvPr id="7" name="Text Placeholder 13"/>
          <p:cNvSpPr>
            <a:spLocks noGrp="1"/>
          </p:cNvSpPr>
          <p:nvPr>
            <p:ph type="body" sz="quarter" idx="17"/>
          </p:nvPr>
        </p:nvSpPr>
        <p:spPr>
          <a:xfrm>
            <a:off x="7620000" y="2794000"/>
            <a:ext cx="3386667" cy="3492500"/>
          </a:xfrm>
          <a:prstGeom prst="rect">
            <a:avLst/>
          </a:prstGeom>
        </p:spPr>
        <p:txBody>
          <a:bodyPr/>
          <a:lstStyle>
            <a:lvl1pPr marL="120474" indent="-120474">
              <a:spcBef>
                <a:spcPts val="0"/>
              </a:spcBef>
              <a:spcAft>
                <a:spcPts val="800"/>
              </a:spcAft>
              <a:buClr>
                <a:schemeClr val="tx1"/>
              </a:buClr>
              <a:buSzPct val="90000"/>
              <a:buFont typeface="Lucida Grande"/>
              <a:buChar char="›"/>
              <a:defRPr sz="1200" baseline="0">
                <a:solidFill>
                  <a:schemeClr val="bg1"/>
                </a:solidFill>
                <a:latin typeface="+mn-lt"/>
              </a:defRPr>
            </a:lvl1pPr>
          </a:lstStyle>
          <a:p>
            <a:pPr lvl="0"/>
            <a:r>
              <a:rPr lang="en-US" dirty="0" smtClean="0"/>
              <a:t>Click to edit Master text styles</a:t>
            </a:r>
          </a:p>
        </p:txBody>
      </p:sp>
      <p:sp>
        <p:nvSpPr>
          <p:cNvPr id="8" name="Text Placeholder 8"/>
          <p:cNvSpPr>
            <a:spLocks noGrp="1"/>
          </p:cNvSpPr>
          <p:nvPr>
            <p:ph type="body" sz="quarter" idx="14" hasCustomPrompt="1"/>
          </p:nvPr>
        </p:nvSpPr>
        <p:spPr>
          <a:xfrm>
            <a:off x="7786122" y="6413499"/>
            <a:ext cx="3217333" cy="215444"/>
          </a:xfrm>
          <a:prstGeom prst="rect">
            <a:avLst/>
          </a:prstGeom>
        </p:spPr>
        <p:txBody>
          <a:bodyPr lIns="45652" rIns="45652">
            <a:spAutoFit/>
          </a:bodyPr>
          <a:lstStyle>
            <a:lvl1pPr marL="0" indent="0">
              <a:spcBef>
                <a:spcPts val="0"/>
              </a:spcBef>
              <a:defRPr sz="800">
                <a:solidFill>
                  <a:schemeClr val="bg2">
                    <a:lumMod val="50000"/>
                  </a:schemeClr>
                </a:solidFill>
                <a:latin typeface="+mn-lt"/>
              </a:defRPr>
            </a:lvl1pPr>
          </a:lstStyle>
          <a:p>
            <a:pPr lvl="0"/>
            <a:r>
              <a:rPr lang="en-US" dirty="0" smtClean="0"/>
              <a:t>Source</a:t>
            </a:r>
            <a:endParaRPr lang="en-US" dirty="0"/>
          </a:p>
        </p:txBody>
      </p:sp>
      <p:sp>
        <p:nvSpPr>
          <p:cNvPr id="10" name="Text Placeholder 9"/>
          <p:cNvSpPr>
            <a:spLocks noGrp="1"/>
          </p:cNvSpPr>
          <p:nvPr>
            <p:ph type="body" sz="quarter" idx="18" hasCustomPrompt="1"/>
          </p:nvPr>
        </p:nvSpPr>
        <p:spPr>
          <a:xfrm>
            <a:off x="846667" y="2222500"/>
            <a:ext cx="6604000" cy="444500"/>
          </a:xfrm>
        </p:spPr>
        <p:txBody>
          <a:bodyPr anchor="b" anchorCtr="0"/>
          <a:lstStyle>
            <a:lvl1pPr>
              <a:spcBef>
                <a:spcPts val="0"/>
              </a:spcBef>
              <a:defRPr sz="1500">
                <a:latin typeface="+mn-lt"/>
              </a:defRPr>
            </a:lvl1pPr>
          </a:lstStyle>
          <a:p>
            <a:pPr lvl="0"/>
            <a:r>
              <a:rPr lang="en-US" dirty="0" smtClean="0"/>
              <a:t>Chart Title</a:t>
            </a:r>
          </a:p>
        </p:txBody>
      </p:sp>
      <p:cxnSp>
        <p:nvCxnSpPr>
          <p:cNvPr id="12" name="Straight Connector 11"/>
          <p:cNvCxnSpPr/>
          <p:nvPr userDrawn="1"/>
        </p:nvCxnSpPr>
        <p:spPr>
          <a:xfrm>
            <a:off x="977901" y="2714040"/>
            <a:ext cx="6472767" cy="0"/>
          </a:xfrm>
          <a:prstGeom prst="line">
            <a:avLst/>
          </a:prstGeom>
          <a:ln w="3175" cmpd="sng">
            <a:solidFill>
              <a:srgbClr val="15739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678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by Side -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8" name="Content Placeholder 7"/>
          <p:cNvSpPr>
            <a:spLocks noGrp="1"/>
          </p:cNvSpPr>
          <p:nvPr>
            <p:ph sz="quarter" idx="12"/>
          </p:nvPr>
        </p:nvSpPr>
        <p:spPr>
          <a:xfrm>
            <a:off x="846667" y="2222500"/>
            <a:ext cx="4910667" cy="41275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Content Placeholder 7"/>
          <p:cNvSpPr>
            <a:spLocks noGrp="1"/>
          </p:cNvSpPr>
          <p:nvPr>
            <p:ph sz="quarter" idx="13"/>
          </p:nvPr>
        </p:nvSpPr>
        <p:spPr>
          <a:xfrm>
            <a:off x="6096000" y="2222500"/>
            <a:ext cx="4910667" cy="41275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3699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by Side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8" name="Content Placeholder 7"/>
          <p:cNvSpPr>
            <a:spLocks noGrp="1"/>
          </p:cNvSpPr>
          <p:nvPr>
            <p:ph sz="quarter" idx="12"/>
          </p:nvPr>
        </p:nvSpPr>
        <p:spPr>
          <a:xfrm>
            <a:off x="846667" y="2222500"/>
            <a:ext cx="4910667" cy="4127500"/>
          </a:xfrm>
          <a:prstGeom prst="rect">
            <a:avLst/>
          </a:prstGeom>
        </p:spPr>
        <p:txBody>
          <a:bodyPr/>
          <a:lstStyle>
            <a:lvl1pPr marL="0" indent="0">
              <a:buFontTx/>
              <a:buNone/>
              <a:defRPr sz="1400" b="1">
                <a:latin typeface="+mj-lt"/>
              </a:defRPr>
            </a:lvl1pPr>
            <a:lvl2pPr marL="0" indent="0">
              <a:buFontTx/>
              <a:buNone/>
              <a:defRPr sz="1200"/>
            </a:lvl2pPr>
            <a:lvl3pPr marL="0" indent="0">
              <a:buFontTx/>
              <a:buNone/>
              <a:defRPr sz="10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Content Placeholder 7"/>
          <p:cNvSpPr>
            <a:spLocks noGrp="1"/>
          </p:cNvSpPr>
          <p:nvPr>
            <p:ph sz="quarter" idx="13"/>
          </p:nvPr>
        </p:nvSpPr>
        <p:spPr>
          <a:xfrm>
            <a:off x="6096000" y="2222500"/>
            <a:ext cx="4910667" cy="4127500"/>
          </a:xfrm>
          <a:prstGeom prst="rect">
            <a:avLst/>
          </a:prstGeom>
        </p:spPr>
        <p:txBody>
          <a:bodyPr/>
          <a:lstStyle>
            <a:lvl1pPr marL="0" indent="0">
              <a:buFontTx/>
              <a:buNone/>
              <a:defRPr sz="1400" b="1">
                <a:latin typeface="+mj-lt"/>
              </a:defRPr>
            </a:lvl1pPr>
            <a:lvl2pPr marL="0" indent="0">
              <a:buFontTx/>
              <a:buNone/>
              <a:defRPr sz="1200"/>
            </a:lvl2pPr>
            <a:lvl3pPr marL="0" indent="0">
              <a:buFontTx/>
              <a:buNone/>
              <a:defRPr sz="1000"/>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2640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 Blue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pic>
        <p:nvPicPr>
          <p:cNvPr id="8" name="Picture 7" descr="EPIC-Lines-3-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9" name="Picture 8"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8" y="317501"/>
            <a:ext cx="4015484" cy="304800"/>
          </a:xfrm>
          <a:prstGeom prst="rect">
            <a:avLst/>
          </a:prstGeom>
        </p:spPr>
      </p:pic>
      <p:grpSp>
        <p:nvGrpSpPr>
          <p:cNvPr id="10" name="Group 9"/>
          <p:cNvGrpSpPr/>
          <p:nvPr userDrawn="1"/>
        </p:nvGrpSpPr>
        <p:grpSpPr>
          <a:xfrm>
            <a:off x="977374" y="1460500"/>
            <a:ext cx="2363540" cy="0"/>
            <a:chOff x="682624" y="1650998"/>
            <a:chExt cx="1772655" cy="0"/>
          </a:xfrm>
        </p:grpSpPr>
        <p:cxnSp>
          <p:nvCxnSpPr>
            <p:cNvPr id="11" name="Straight Connector 10"/>
            <p:cNvCxnSpPr/>
            <p:nvPr userDrawn="1"/>
          </p:nvCxnSpPr>
          <p:spPr>
            <a:xfrm>
              <a:off x="924929" y="1650998"/>
              <a:ext cx="153035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82624" y="1650998"/>
              <a:ext cx="17780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64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 Red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pic>
        <p:nvPicPr>
          <p:cNvPr id="8" name="Picture 7" descr="EPIC-Lines-3-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9" name="Picture 8"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8" y="317501"/>
            <a:ext cx="4015484" cy="304800"/>
          </a:xfrm>
          <a:prstGeom prst="rect">
            <a:avLst/>
          </a:prstGeom>
        </p:spPr>
      </p:pic>
      <p:grpSp>
        <p:nvGrpSpPr>
          <p:cNvPr id="10" name="Group 9"/>
          <p:cNvGrpSpPr/>
          <p:nvPr userDrawn="1"/>
        </p:nvGrpSpPr>
        <p:grpSpPr>
          <a:xfrm>
            <a:off x="977374" y="1460500"/>
            <a:ext cx="2363540" cy="0"/>
            <a:chOff x="682624" y="1650998"/>
            <a:chExt cx="1772655" cy="0"/>
          </a:xfrm>
        </p:grpSpPr>
        <p:cxnSp>
          <p:nvCxnSpPr>
            <p:cNvPr id="11" name="Straight Connector 10"/>
            <p:cNvCxnSpPr/>
            <p:nvPr userDrawn="1"/>
          </p:nvCxnSpPr>
          <p:spPr>
            <a:xfrm>
              <a:off x="924929" y="1650998"/>
              <a:ext cx="153035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82624" y="1650998"/>
              <a:ext cx="17780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9537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with Text Top">
    <p:bg>
      <p:bgPr>
        <a:solidFill>
          <a:srgbClr val="CCCCC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0" y="1498612"/>
            <a:ext cx="12192000" cy="559127"/>
          </a:xfrm>
          <a:prstGeom prst="rect">
            <a:avLst/>
          </a:prstGeom>
          <a:solidFill>
            <a:srgbClr val="FFFFFF">
              <a:alpha val="60000"/>
            </a:srgbClr>
          </a:solidFill>
        </p:spPr>
        <p:txBody>
          <a:bodyPr lIns="634055" tIns="38042" rIns="634055" bIns="317034">
            <a:spAutoFit/>
          </a:bodyPr>
          <a:lstStyle>
            <a:lvl1pPr marL="0" indent="0">
              <a:buNone/>
              <a:defRPr sz="1300">
                <a:solidFill>
                  <a:schemeClr val="bg1"/>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smtClean="0"/>
              <a:t>Click to edit Master text styles</a:t>
            </a:r>
          </a:p>
        </p:txBody>
      </p:sp>
      <p:sp>
        <p:nvSpPr>
          <p:cNvPr id="5" name="Title 1"/>
          <p:cNvSpPr>
            <a:spLocks noGrp="1"/>
          </p:cNvSpPr>
          <p:nvPr>
            <p:ph type="title"/>
          </p:nvPr>
        </p:nvSpPr>
        <p:spPr>
          <a:xfrm>
            <a:off x="0" y="893288"/>
            <a:ext cx="12192000" cy="605294"/>
          </a:xfrm>
          <a:prstGeom prst="rect">
            <a:avLst/>
          </a:prstGeom>
          <a:solidFill>
            <a:srgbClr val="FFFFFF">
              <a:alpha val="60000"/>
            </a:srgbClr>
          </a:solidFill>
        </p:spPr>
        <p:txBody>
          <a:bodyPr lIns="634055" tIns="317034" rIns="634055" bIns="38042" anchor="b">
            <a:spAutoFit/>
          </a:bodyPr>
          <a:lstStyle>
            <a:lvl1pPr>
              <a:defRPr sz="1600">
                <a:latin typeface="+mj-lt"/>
              </a:defRPr>
            </a:lvl1pPr>
          </a:lstStyle>
          <a:p>
            <a:r>
              <a:rPr lang="en-US" dirty="0" smtClean="0"/>
              <a:t>Click to edit Master title style</a:t>
            </a:r>
            <a:endParaRPr lang="en-US" dirty="0"/>
          </a:p>
        </p:txBody>
      </p:sp>
      <p:sp>
        <p:nvSpPr>
          <p:cNvPr id="6"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Tree>
    <p:extLst>
      <p:ext uri="{BB962C8B-B14F-4D97-AF65-F5344CB8AC3E}">
        <p14:creationId xmlns:p14="http://schemas.microsoft.com/office/powerpoint/2010/main" val="1262956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Text Bottom">
    <p:bg>
      <p:bgPr>
        <a:solidFill>
          <a:srgbClr val="CCCCCC"/>
        </a:solidFill>
        <a:effectLst/>
      </p:bgPr>
    </p:bg>
    <p:spTree>
      <p:nvGrpSpPr>
        <p:cNvPr id="1" name=""/>
        <p:cNvGrpSpPr/>
        <p:nvPr/>
      </p:nvGrpSpPr>
      <p:grpSpPr>
        <a:xfrm>
          <a:off x="0" y="0"/>
          <a:ext cx="0" cy="0"/>
          <a:chOff x="0" y="0"/>
          <a:chExt cx="0" cy="0"/>
        </a:xfrm>
      </p:grpSpPr>
      <p:sp>
        <p:nvSpPr>
          <p:cNvPr id="11"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
        <p:nvSpPr>
          <p:cNvPr id="4" name="Text Placeholder 3"/>
          <p:cNvSpPr>
            <a:spLocks noGrp="1"/>
          </p:cNvSpPr>
          <p:nvPr>
            <p:ph type="body" sz="half" idx="2"/>
          </p:nvPr>
        </p:nvSpPr>
        <p:spPr>
          <a:xfrm>
            <a:off x="0" y="5388075"/>
            <a:ext cx="12192000" cy="559127"/>
          </a:xfrm>
          <a:prstGeom prst="rect">
            <a:avLst/>
          </a:prstGeom>
          <a:solidFill>
            <a:srgbClr val="FFFFFF">
              <a:alpha val="60000"/>
            </a:srgbClr>
          </a:solidFill>
        </p:spPr>
        <p:txBody>
          <a:bodyPr lIns="634055" tIns="38042" rIns="634055" bIns="317034">
            <a:spAutoFit/>
          </a:bodyPr>
          <a:lstStyle>
            <a:lvl1pPr marL="0" indent="0">
              <a:buNone/>
              <a:defRPr sz="1300">
                <a:solidFill>
                  <a:schemeClr val="bg1"/>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smtClean="0"/>
              <a:t>Click to edit Master text styles</a:t>
            </a:r>
          </a:p>
        </p:txBody>
      </p:sp>
      <p:sp>
        <p:nvSpPr>
          <p:cNvPr id="5" name="Title 1"/>
          <p:cNvSpPr>
            <a:spLocks noGrp="1"/>
          </p:cNvSpPr>
          <p:nvPr>
            <p:ph type="title"/>
          </p:nvPr>
        </p:nvSpPr>
        <p:spPr>
          <a:xfrm>
            <a:off x="0" y="4782752"/>
            <a:ext cx="12192000" cy="605294"/>
          </a:xfrm>
          <a:prstGeom prst="rect">
            <a:avLst/>
          </a:prstGeom>
          <a:solidFill>
            <a:srgbClr val="FFFFFF">
              <a:alpha val="60000"/>
            </a:srgbClr>
          </a:solidFill>
        </p:spPr>
        <p:txBody>
          <a:bodyPr lIns="634055" tIns="317034" rIns="634055" bIns="38042" anchor="b">
            <a:spAutoFit/>
          </a:bodyPr>
          <a:lstStyle>
            <a:lvl1pPr>
              <a:defRPr sz="1600">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1997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846667" y="1524000"/>
            <a:ext cx="10160000" cy="590064"/>
          </a:xfrm>
          <a:prstGeom prst="rect">
            <a:avLst/>
          </a:prstGeom>
        </p:spPr>
        <p:txBody>
          <a:bodyPr vert="horz" wrap="square" lIns="91302" tIns="45652" rIns="91302" bIns="45652" rtlCol="0" anchor="t" anchorCtr="0">
            <a:spAutoFit/>
          </a:bodyPr>
          <a:lstStyle/>
          <a:p>
            <a:r>
              <a:rPr lang="en-US" dirty="0" smtClean="0"/>
              <a:t>Click to edit Master title style</a:t>
            </a:r>
            <a:endParaRPr lang="en-US" dirty="0"/>
          </a:p>
        </p:txBody>
      </p:sp>
      <p:pic>
        <p:nvPicPr>
          <p:cNvPr id="19" name="Picture 18" descr="EPIC-Lines-3-bar.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32" name="Picture 31" descr="EPIC Logo RGB.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46667" y="252214"/>
            <a:ext cx="3534833" cy="368296"/>
          </a:xfrm>
          <a:prstGeom prst="rect">
            <a:avLst/>
          </a:prstGeom>
        </p:spPr>
      </p:pic>
      <p:grpSp>
        <p:nvGrpSpPr>
          <p:cNvPr id="33" name="Group 32"/>
          <p:cNvGrpSpPr/>
          <p:nvPr userDrawn="1"/>
        </p:nvGrpSpPr>
        <p:grpSpPr>
          <a:xfrm>
            <a:off x="977374" y="1460500"/>
            <a:ext cx="2363540" cy="0"/>
            <a:chOff x="682624" y="1650998"/>
            <a:chExt cx="1772655" cy="0"/>
          </a:xfrm>
        </p:grpSpPr>
        <p:cxnSp>
          <p:nvCxnSpPr>
            <p:cNvPr id="34" name="Straight Connector 33"/>
            <p:cNvCxnSpPr/>
            <p:nvPr userDrawn="1"/>
          </p:nvCxnSpPr>
          <p:spPr>
            <a:xfrm>
              <a:off x="924929" y="1650998"/>
              <a:ext cx="153035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682624" y="1650998"/>
              <a:ext cx="17780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3"/>
          </p:nvPr>
        </p:nvSpPr>
        <p:spPr>
          <a:xfrm>
            <a:off x="7145868" y="6413530"/>
            <a:ext cx="3860800" cy="365125"/>
          </a:xfrm>
          <a:prstGeom prst="rect">
            <a:avLst/>
          </a:prstGeom>
        </p:spPr>
        <p:txBody>
          <a:bodyPr vert="horz" lIns="91302" tIns="45652" rIns="91302" bIns="45652" rtlCol="0" anchor="ctr"/>
          <a:lstStyle>
            <a:lvl1pPr algn="r">
              <a:defRPr sz="1100">
                <a:solidFill>
                  <a:schemeClr val="bg2">
                    <a:lumMod val="50000"/>
                  </a:schemeClr>
                </a:solidFill>
              </a:defRPr>
            </a:lvl1pPr>
          </a:lstStyle>
          <a:p>
            <a:pPr defTabSz="456514"/>
            <a:endParaRPr lang="en-US" dirty="0">
              <a:solidFill>
                <a:srgbClr val="FFFFFF">
                  <a:lumMod val="50000"/>
                </a:srgbClr>
              </a:solidFill>
            </a:endParaRPr>
          </a:p>
        </p:txBody>
      </p:sp>
      <p:sp>
        <p:nvSpPr>
          <p:cNvPr id="5" name="Slide Number Placeholder 4"/>
          <p:cNvSpPr>
            <a:spLocks noGrp="1"/>
          </p:cNvSpPr>
          <p:nvPr>
            <p:ph type="sldNum" sz="quarter" idx="4"/>
          </p:nvPr>
        </p:nvSpPr>
        <p:spPr>
          <a:xfrm>
            <a:off x="846667" y="6413530"/>
            <a:ext cx="2844800" cy="365125"/>
          </a:xfrm>
          <a:prstGeom prst="rect">
            <a:avLst/>
          </a:prstGeom>
        </p:spPr>
        <p:txBody>
          <a:bodyPr vert="horz" lIns="91302" tIns="45652" rIns="91302" bIns="45652" rtlCol="0" anchor="ctr"/>
          <a:lstStyle>
            <a:lvl1pPr algn="l">
              <a:defRPr sz="1100">
                <a:solidFill>
                  <a:schemeClr val="tx1">
                    <a:tint val="75000"/>
                  </a:schemeClr>
                </a:solidFill>
              </a:defRPr>
            </a:lvl1pPr>
          </a:lstStyle>
          <a:p>
            <a:pPr defTabSz="456514"/>
            <a:fld id="{89CCB5FB-16D9-7C48-89F1-FBC82D9218F8}" type="slidenum">
              <a:rPr lang="en-US" smtClean="0">
                <a:solidFill>
                  <a:srgbClr val="268097">
                    <a:tint val="75000"/>
                  </a:srgbClr>
                </a:solidFill>
              </a:rPr>
              <a:pPr defTabSz="456514"/>
              <a:t>‹#›</a:t>
            </a:fld>
            <a:endParaRPr lang="en-US" dirty="0">
              <a:solidFill>
                <a:srgbClr val="268097">
                  <a:tint val="75000"/>
                </a:srgbClr>
              </a:solidFill>
            </a:endParaRPr>
          </a:p>
        </p:txBody>
      </p:sp>
      <p:sp>
        <p:nvSpPr>
          <p:cNvPr id="7" name="Text Placeholder 6"/>
          <p:cNvSpPr>
            <a:spLocks noGrp="1"/>
          </p:cNvSpPr>
          <p:nvPr>
            <p:ph type="body" idx="1"/>
          </p:nvPr>
        </p:nvSpPr>
        <p:spPr>
          <a:xfrm>
            <a:off x="846667" y="2222500"/>
            <a:ext cx="10160000" cy="4127500"/>
          </a:xfrm>
          <a:prstGeom prst="rect">
            <a:avLst/>
          </a:prstGeom>
        </p:spPr>
        <p:txBody>
          <a:bodyPr vert="horz" lIns="91302" tIns="45652" rIns="91302" bIns="45652"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7750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456514" rtl="0" eaLnBrk="1" latinLnBrk="0" hangingPunct="1">
        <a:spcBef>
          <a:spcPct val="0"/>
        </a:spcBef>
        <a:buNone/>
        <a:defRPr sz="3200" b="0" i="0" kern="1200">
          <a:solidFill>
            <a:schemeClr val="tx1"/>
          </a:solidFill>
          <a:latin typeface="+mj-lt"/>
          <a:ea typeface="+mj-ea"/>
          <a:cs typeface="Gotham-Bold"/>
        </a:defRPr>
      </a:lvl1pPr>
    </p:titleStyle>
    <p:bodyStyle>
      <a:lvl1pPr marL="0" indent="0" algn="l" defTabSz="456514" rtl="0" eaLnBrk="1" latinLnBrk="0" hangingPunct="1">
        <a:spcBef>
          <a:spcPts val="1000"/>
        </a:spcBef>
        <a:buFont typeface="Arial"/>
        <a:buNone/>
        <a:defRPr sz="1400" b="0" i="0" kern="1200">
          <a:solidFill>
            <a:schemeClr val="tx1"/>
          </a:solidFill>
          <a:latin typeface="+mj-lt"/>
          <a:ea typeface="+mn-ea"/>
          <a:cs typeface="Gotham-Book"/>
        </a:defRPr>
      </a:lvl1pPr>
      <a:lvl2pPr marL="364576" indent="-174364" algn="l" defTabSz="456514"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47" indent="-107799" algn="l" defTabSz="456514"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96" indent="0" algn="l" defTabSz="456514" rtl="0" eaLnBrk="1" latinLnBrk="0" hangingPunct="1">
        <a:spcBef>
          <a:spcPct val="20000"/>
        </a:spcBef>
        <a:buFontTx/>
        <a:buNone/>
        <a:defRPr sz="1000" b="0" i="0" kern="1200">
          <a:solidFill>
            <a:srgbClr val="47545C"/>
          </a:solidFill>
          <a:latin typeface="Gotham-Book"/>
          <a:ea typeface="+mn-ea"/>
          <a:cs typeface="Gotham-Book"/>
        </a:defRPr>
      </a:lvl4pPr>
      <a:lvl5pPr marL="691121" indent="0" algn="l" defTabSz="456514" rtl="0" eaLnBrk="1" latinLnBrk="0" hangingPunct="1">
        <a:spcBef>
          <a:spcPct val="20000"/>
        </a:spcBef>
        <a:buFontTx/>
        <a:buNone/>
        <a:defRPr sz="800" b="0" i="0" kern="1200">
          <a:solidFill>
            <a:srgbClr val="47545C"/>
          </a:solidFill>
          <a:latin typeface="Gotham-Book"/>
          <a:ea typeface="+mn-ea"/>
          <a:cs typeface="Gotham-Book"/>
        </a:defRPr>
      </a:lvl5pPr>
      <a:lvl6pPr marL="2510874" indent="-228256" algn="l" defTabSz="456514" rtl="0" eaLnBrk="1" latinLnBrk="0" hangingPunct="1">
        <a:spcBef>
          <a:spcPct val="20000"/>
        </a:spcBef>
        <a:buFont typeface="Arial"/>
        <a:buChar char="•"/>
        <a:defRPr sz="2000" kern="1200">
          <a:solidFill>
            <a:schemeClr val="tx1"/>
          </a:solidFill>
          <a:latin typeface="+mn-lt"/>
          <a:ea typeface="+mn-ea"/>
          <a:cs typeface="+mn-cs"/>
        </a:defRPr>
      </a:lvl6pPr>
      <a:lvl7pPr marL="2967392" indent="-228256" algn="l" defTabSz="456514" rtl="0" eaLnBrk="1" latinLnBrk="0" hangingPunct="1">
        <a:spcBef>
          <a:spcPct val="20000"/>
        </a:spcBef>
        <a:buFont typeface="Arial"/>
        <a:buChar char="•"/>
        <a:defRPr sz="2000" kern="1200">
          <a:solidFill>
            <a:schemeClr val="tx1"/>
          </a:solidFill>
          <a:latin typeface="+mn-lt"/>
          <a:ea typeface="+mn-ea"/>
          <a:cs typeface="+mn-cs"/>
        </a:defRPr>
      </a:lvl7pPr>
      <a:lvl8pPr marL="3423918" indent="-228256" algn="l" defTabSz="456514" rtl="0" eaLnBrk="1" latinLnBrk="0" hangingPunct="1">
        <a:spcBef>
          <a:spcPct val="20000"/>
        </a:spcBef>
        <a:buFont typeface="Arial"/>
        <a:buChar char="•"/>
        <a:defRPr sz="2000" kern="1200">
          <a:solidFill>
            <a:schemeClr val="tx1"/>
          </a:solidFill>
          <a:latin typeface="+mn-lt"/>
          <a:ea typeface="+mn-ea"/>
          <a:cs typeface="+mn-cs"/>
        </a:defRPr>
      </a:lvl8pPr>
      <a:lvl9pPr marL="3880431" indent="-228256" algn="l" defTabSz="45651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514" rtl="0" eaLnBrk="1" latinLnBrk="0" hangingPunct="1">
        <a:defRPr sz="1800" kern="1200">
          <a:solidFill>
            <a:schemeClr val="tx1"/>
          </a:solidFill>
          <a:latin typeface="+mn-lt"/>
          <a:ea typeface="+mn-ea"/>
          <a:cs typeface="+mn-cs"/>
        </a:defRPr>
      </a:lvl1pPr>
      <a:lvl2pPr marL="456514" algn="l" defTabSz="456514" rtl="0" eaLnBrk="1" latinLnBrk="0" hangingPunct="1">
        <a:defRPr sz="1800" kern="1200">
          <a:solidFill>
            <a:schemeClr val="tx1"/>
          </a:solidFill>
          <a:latin typeface="+mn-lt"/>
          <a:ea typeface="+mn-ea"/>
          <a:cs typeface="+mn-cs"/>
        </a:defRPr>
      </a:lvl2pPr>
      <a:lvl3pPr marL="913040" algn="l" defTabSz="456514" rtl="0" eaLnBrk="1" latinLnBrk="0" hangingPunct="1">
        <a:defRPr sz="1800" kern="1200">
          <a:solidFill>
            <a:schemeClr val="tx1"/>
          </a:solidFill>
          <a:latin typeface="+mn-lt"/>
          <a:ea typeface="+mn-ea"/>
          <a:cs typeface="+mn-cs"/>
        </a:defRPr>
      </a:lvl3pPr>
      <a:lvl4pPr marL="1369570" algn="l" defTabSz="456514" rtl="0" eaLnBrk="1" latinLnBrk="0" hangingPunct="1">
        <a:defRPr sz="1800" kern="1200">
          <a:solidFill>
            <a:schemeClr val="tx1"/>
          </a:solidFill>
          <a:latin typeface="+mn-lt"/>
          <a:ea typeface="+mn-ea"/>
          <a:cs typeface="+mn-cs"/>
        </a:defRPr>
      </a:lvl4pPr>
      <a:lvl5pPr marL="1826089" algn="l" defTabSz="456514" rtl="0" eaLnBrk="1" latinLnBrk="0" hangingPunct="1">
        <a:defRPr sz="1800" kern="1200">
          <a:solidFill>
            <a:schemeClr val="tx1"/>
          </a:solidFill>
          <a:latin typeface="+mn-lt"/>
          <a:ea typeface="+mn-ea"/>
          <a:cs typeface="+mn-cs"/>
        </a:defRPr>
      </a:lvl5pPr>
      <a:lvl6pPr marL="2282607" algn="l" defTabSz="456514" rtl="0" eaLnBrk="1" latinLnBrk="0" hangingPunct="1">
        <a:defRPr sz="1800" kern="1200">
          <a:solidFill>
            <a:schemeClr val="tx1"/>
          </a:solidFill>
          <a:latin typeface="+mn-lt"/>
          <a:ea typeface="+mn-ea"/>
          <a:cs typeface="+mn-cs"/>
        </a:defRPr>
      </a:lvl6pPr>
      <a:lvl7pPr marL="2739135" algn="l" defTabSz="456514" rtl="0" eaLnBrk="1" latinLnBrk="0" hangingPunct="1">
        <a:defRPr sz="1800" kern="1200">
          <a:solidFill>
            <a:schemeClr val="tx1"/>
          </a:solidFill>
          <a:latin typeface="+mn-lt"/>
          <a:ea typeface="+mn-ea"/>
          <a:cs typeface="+mn-cs"/>
        </a:defRPr>
      </a:lvl7pPr>
      <a:lvl8pPr marL="3195653" algn="l" defTabSz="456514" rtl="0" eaLnBrk="1" latinLnBrk="0" hangingPunct="1">
        <a:defRPr sz="1800" kern="1200">
          <a:solidFill>
            <a:schemeClr val="tx1"/>
          </a:solidFill>
          <a:latin typeface="+mn-lt"/>
          <a:ea typeface="+mn-ea"/>
          <a:cs typeface="+mn-cs"/>
        </a:defRPr>
      </a:lvl8pPr>
      <a:lvl9pPr marL="3652177" algn="l" defTabSz="45651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846667" y="1524000"/>
            <a:ext cx="10160000" cy="590064"/>
          </a:xfrm>
          <a:prstGeom prst="rect">
            <a:avLst/>
          </a:prstGeom>
        </p:spPr>
        <p:txBody>
          <a:bodyPr vert="horz" wrap="square" lIns="91302" tIns="45652" rIns="91302" bIns="45652" rtlCol="0" anchor="t" anchorCtr="0">
            <a:spAutoFit/>
          </a:bodyPr>
          <a:lstStyle/>
          <a:p>
            <a:r>
              <a:rPr lang="en-US" dirty="0" smtClean="0"/>
              <a:t>Click to edit Master title style</a:t>
            </a:r>
            <a:endParaRPr lang="en-US" dirty="0"/>
          </a:p>
        </p:txBody>
      </p:sp>
      <p:pic>
        <p:nvPicPr>
          <p:cNvPr id="19" name="Picture 18" descr="EPIC-Lines-3-bar.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32" name="Picture 31" descr="EPIC Logo RGB.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46667" y="259358"/>
            <a:ext cx="3437619" cy="337542"/>
          </a:xfrm>
          <a:prstGeom prst="rect">
            <a:avLst/>
          </a:prstGeom>
        </p:spPr>
      </p:pic>
      <p:grpSp>
        <p:nvGrpSpPr>
          <p:cNvPr id="33" name="Group 32"/>
          <p:cNvGrpSpPr/>
          <p:nvPr userDrawn="1"/>
        </p:nvGrpSpPr>
        <p:grpSpPr>
          <a:xfrm>
            <a:off x="977374" y="1460500"/>
            <a:ext cx="2363540" cy="0"/>
            <a:chOff x="682624" y="1650998"/>
            <a:chExt cx="1772655" cy="0"/>
          </a:xfrm>
        </p:grpSpPr>
        <p:cxnSp>
          <p:nvCxnSpPr>
            <p:cNvPr id="34" name="Straight Connector 33"/>
            <p:cNvCxnSpPr/>
            <p:nvPr userDrawn="1"/>
          </p:nvCxnSpPr>
          <p:spPr>
            <a:xfrm>
              <a:off x="924929" y="1650998"/>
              <a:ext cx="153035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682624" y="1650998"/>
              <a:ext cx="17780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3"/>
          </p:nvPr>
        </p:nvSpPr>
        <p:spPr>
          <a:xfrm>
            <a:off x="7145868" y="6413530"/>
            <a:ext cx="3860800" cy="365125"/>
          </a:xfrm>
          <a:prstGeom prst="rect">
            <a:avLst/>
          </a:prstGeom>
        </p:spPr>
        <p:txBody>
          <a:bodyPr vert="horz" lIns="91302" tIns="45652" rIns="91302" bIns="45652" rtlCol="0" anchor="ctr"/>
          <a:lstStyle>
            <a:lvl1pPr algn="r">
              <a:defRPr sz="1100">
                <a:solidFill>
                  <a:schemeClr val="bg2">
                    <a:lumMod val="50000"/>
                  </a:schemeClr>
                </a:solidFill>
              </a:defRPr>
            </a:lvl1pPr>
          </a:lstStyle>
          <a:p>
            <a:pPr defTabSz="456514"/>
            <a:endParaRPr lang="en-US" dirty="0">
              <a:solidFill>
                <a:srgbClr val="FFFFFF">
                  <a:lumMod val="50000"/>
                </a:srgbClr>
              </a:solidFill>
            </a:endParaRPr>
          </a:p>
        </p:txBody>
      </p:sp>
      <p:sp>
        <p:nvSpPr>
          <p:cNvPr id="5" name="Slide Number Placeholder 4"/>
          <p:cNvSpPr>
            <a:spLocks noGrp="1"/>
          </p:cNvSpPr>
          <p:nvPr>
            <p:ph type="sldNum" sz="quarter" idx="4"/>
          </p:nvPr>
        </p:nvSpPr>
        <p:spPr>
          <a:xfrm>
            <a:off x="846667" y="6413530"/>
            <a:ext cx="2844800" cy="365125"/>
          </a:xfrm>
          <a:prstGeom prst="rect">
            <a:avLst/>
          </a:prstGeom>
        </p:spPr>
        <p:txBody>
          <a:bodyPr vert="horz" lIns="91302" tIns="45652" rIns="91302" bIns="45652" rtlCol="0" anchor="ctr"/>
          <a:lstStyle>
            <a:lvl1pPr algn="l">
              <a:defRPr sz="1100">
                <a:solidFill>
                  <a:schemeClr val="tx1">
                    <a:tint val="75000"/>
                  </a:schemeClr>
                </a:solidFill>
              </a:defRPr>
            </a:lvl1pPr>
          </a:lstStyle>
          <a:p>
            <a:pPr defTabSz="456514"/>
            <a:fld id="{89CCB5FB-16D9-7C48-89F1-FBC82D9218F8}" type="slidenum">
              <a:rPr lang="en-US" smtClean="0">
                <a:solidFill>
                  <a:srgbClr val="268097">
                    <a:tint val="75000"/>
                  </a:srgbClr>
                </a:solidFill>
              </a:rPr>
              <a:pPr defTabSz="456514"/>
              <a:t>‹#›</a:t>
            </a:fld>
            <a:endParaRPr lang="en-US" dirty="0">
              <a:solidFill>
                <a:srgbClr val="268097">
                  <a:tint val="75000"/>
                </a:srgbClr>
              </a:solidFill>
            </a:endParaRPr>
          </a:p>
        </p:txBody>
      </p:sp>
      <p:sp>
        <p:nvSpPr>
          <p:cNvPr id="7" name="Text Placeholder 6"/>
          <p:cNvSpPr>
            <a:spLocks noGrp="1"/>
          </p:cNvSpPr>
          <p:nvPr>
            <p:ph type="body" idx="1"/>
          </p:nvPr>
        </p:nvSpPr>
        <p:spPr>
          <a:xfrm>
            <a:off x="846667" y="2222500"/>
            <a:ext cx="10160000" cy="4127500"/>
          </a:xfrm>
          <a:prstGeom prst="rect">
            <a:avLst/>
          </a:prstGeom>
        </p:spPr>
        <p:txBody>
          <a:bodyPr vert="horz" lIns="91302" tIns="45652" rIns="91302" bIns="45652"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0028745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456514" rtl="0" eaLnBrk="1" latinLnBrk="0" hangingPunct="1">
        <a:spcBef>
          <a:spcPct val="0"/>
        </a:spcBef>
        <a:buNone/>
        <a:defRPr sz="3200" b="0" i="0" kern="1200">
          <a:solidFill>
            <a:schemeClr val="tx1"/>
          </a:solidFill>
          <a:latin typeface="+mj-lt"/>
          <a:ea typeface="+mj-ea"/>
          <a:cs typeface="Gotham-Bold"/>
        </a:defRPr>
      </a:lvl1pPr>
    </p:titleStyle>
    <p:bodyStyle>
      <a:lvl1pPr marL="0" indent="0" algn="l" defTabSz="456514" rtl="0" eaLnBrk="1" latinLnBrk="0" hangingPunct="1">
        <a:spcBef>
          <a:spcPts val="1000"/>
        </a:spcBef>
        <a:buFont typeface="Arial"/>
        <a:buNone/>
        <a:defRPr sz="1400" b="0" i="0" kern="1200">
          <a:solidFill>
            <a:schemeClr val="tx1"/>
          </a:solidFill>
          <a:latin typeface="+mj-lt"/>
          <a:ea typeface="+mn-ea"/>
          <a:cs typeface="Gotham-Book"/>
        </a:defRPr>
      </a:lvl1pPr>
      <a:lvl2pPr marL="364576" indent="-174364" algn="l" defTabSz="456514"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47" indent="-107799" algn="l" defTabSz="456514"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96" indent="0" algn="l" defTabSz="456514" rtl="0" eaLnBrk="1" latinLnBrk="0" hangingPunct="1">
        <a:spcBef>
          <a:spcPct val="20000"/>
        </a:spcBef>
        <a:buFontTx/>
        <a:buNone/>
        <a:defRPr sz="1000" b="0" i="0" kern="1200">
          <a:solidFill>
            <a:srgbClr val="47545C"/>
          </a:solidFill>
          <a:latin typeface="Gotham-Book"/>
          <a:ea typeface="+mn-ea"/>
          <a:cs typeface="Gotham-Book"/>
        </a:defRPr>
      </a:lvl4pPr>
      <a:lvl5pPr marL="691121" indent="0" algn="l" defTabSz="456514" rtl="0" eaLnBrk="1" latinLnBrk="0" hangingPunct="1">
        <a:spcBef>
          <a:spcPct val="20000"/>
        </a:spcBef>
        <a:buFontTx/>
        <a:buNone/>
        <a:defRPr sz="800" b="0" i="0" kern="1200">
          <a:solidFill>
            <a:srgbClr val="47545C"/>
          </a:solidFill>
          <a:latin typeface="Gotham-Book"/>
          <a:ea typeface="+mn-ea"/>
          <a:cs typeface="Gotham-Book"/>
        </a:defRPr>
      </a:lvl5pPr>
      <a:lvl6pPr marL="2510874" indent="-228256" algn="l" defTabSz="456514" rtl="0" eaLnBrk="1" latinLnBrk="0" hangingPunct="1">
        <a:spcBef>
          <a:spcPct val="20000"/>
        </a:spcBef>
        <a:buFont typeface="Arial"/>
        <a:buChar char="•"/>
        <a:defRPr sz="2000" kern="1200">
          <a:solidFill>
            <a:schemeClr val="tx1"/>
          </a:solidFill>
          <a:latin typeface="+mn-lt"/>
          <a:ea typeface="+mn-ea"/>
          <a:cs typeface="+mn-cs"/>
        </a:defRPr>
      </a:lvl6pPr>
      <a:lvl7pPr marL="2967392" indent="-228256" algn="l" defTabSz="456514" rtl="0" eaLnBrk="1" latinLnBrk="0" hangingPunct="1">
        <a:spcBef>
          <a:spcPct val="20000"/>
        </a:spcBef>
        <a:buFont typeface="Arial"/>
        <a:buChar char="•"/>
        <a:defRPr sz="2000" kern="1200">
          <a:solidFill>
            <a:schemeClr val="tx1"/>
          </a:solidFill>
          <a:latin typeface="+mn-lt"/>
          <a:ea typeface="+mn-ea"/>
          <a:cs typeface="+mn-cs"/>
        </a:defRPr>
      </a:lvl7pPr>
      <a:lvl8pPr marL="3423918" indent="-228256" algn="l" defTabSz="456514" rtl="0" eaLnBrk="1" latinLnBrk="0" hangingPunct="1">
        <a:spcBef>
          <a:spcPct val="20000"/>
        </a:spcBef>
        <a:buFont typeface="Arial"/>
        <a:buChar char="•"/>
        <a:defRPr sz="2000" kern="1200">
          <a:solidFill>
            <a:schemeClr val="tx1"/>
          </a:solidFill>
          <a:latin typeface="+mn-lt"/>
          <a:ea typeface="+mn-ea"/>
          <a:cs typeface="+mn-cs"/>
        </a:defRPr>
      </a:lvl8pPr>
      <a:lvl9pPr marL="3880431" indent="-228256" algn="l" defTabSz="45651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514" rtl="0" eaLnBrk="1" latinLnBrk="0" hangingPunct="1">
        <a:defRPr sz="1800" kern="1200">
          <a:solidFill>
            <a:schemeClr val="tx1"/>
          </a:solidFill>
          <a:latin typeface="+mn-lt"/>
          <a:ea typeface="+mn-ea"/>
          <a:cs typeface="+mn-cs"/>
        </a:defRPr>
      </a:lvl1pPr>
      <a:lvl2pPr marL="456514" algn="l" defTabSz="456514" rtl="0" eaLnBrk="1" latinLnBrk="0" hangingPunct="1">
        <a:defRPr sz="1800" kern="1200">
          <a:solidFill>
            <a:schemeClr val="tx1"/>
          </a:solidFill>
          <a:latin typeface="+mn-lt"/>
          <a:ea typeface="+mn-ea"/>
          <a:cs typeface="+mn-cs"/>
        </a:defRPr>
      </a:lvl2pPr>
      <a:lvl3pPr marL="913040" algn="l" defTabSz="456514" rtl="0" eaLnBrk="1" latinLnBrk="0" hangingPunct="1">
        <a:defRPr sz="1800" kern="1200">
          <a:solidFill>
            <a:schemeClr val="tx1"/>
          </a:solidFill>
          <a:latin typeface="+mn-lt"/>
          <a:ea typeface="+mn-ea"/>
          <a:cs typeface="+mn-cs"/>
        </a:defRPr>
      </a:lvl3pPr>
      <a:lvl4pPr marL="1369570" algn="l" defTabSz="456514" rtl="0" eaLnBrk="1" latinLnBrk="0" hangingPunct="1">
        <a:defRPr sz="1800" kern="1200">
          <a:solidFill>
            <a:schemeClr val="tx1"/>
          </a:solidFill>
          <a:latin typeface="+mn-lt"/>
          <a:ea typeface="+mn-ea"/>
          <a:cs typeface="+mn-cs"/>
        </a:defRPr>
      </a:lvl4pPr>
      <a:lvl5pPr marL="1826089" algn="l" defTabSz="456514" rtl="0" eaLnBrk="1" latinLnBrk="0" hangingPunct="1">
        <a:defRPr sz="1800" kern="1200">
          <a:solidFill>
            <a:schemeClr val="tx1"/>
          </a:solidFill>
          <a:latin typeface="+mn-lt"/>
          <a:ea typeface="+mn-ea"/>
          <a:cs typeface="+mn-cs"/>
        </a:defRPr>
      </a:lvl5pPr>
      <a:lvl6pPr marL="2282607" algn="l" defTabSz="456514" rtl="0" eaLnBrk="1" latinLnBrk="0" hangingPunct="1">
        <a:defRPr sz="1800" kern="1200">
          <a:solidFill>
            <a:schemeClr val="tx1"/>
          </a:solidFill>
          <a:latin typeface="+mn-lt"/>
          <a:ea typeface="+mn-ea"/>
          <a:cs typeface="+mn-cs"/>
        </a:defRPr>
      </a:lvl6pPr>
      <a:lvl7pPr marL="2739135" algn="l" defTabSz="456514" rtl="0" eaLnBrk="1" latinLnBrk="0" hangingPunct="1">
        <a:defRPr sz="1800" kern="1200">
          <a:solidFill>
            <a:schemeClr val="tx1"/>
          </a:solidFill>
          <a:latin typeface="+mn-lt"/>
          <a:ea typeface="+mn-ea"/>
          <a:cs typeface="+mn-cs"/>
        </a:defRPr>
      </a:lvl7pPr>
      <a:lvl8pPr marL="3195653" algn="l" defTabSz="456514" rtl="0" eaLnBrk="1" latinLnBrk="0" hangingPunct="1">
        <a:defRPr sz="1800" kern="1200">
          <a:solidFill>
            <a:schemeClr val="tx1"/>
          </a:solidFill>
          <a:latin typeface="+mn-lt"/>
          <a:ea typeface="+mn-ea"/>
          <a:cs typeface="+mn-cs"/>
        </a:defRPr>
      </a:lvl8pPr>
      <a:lvl9pPr marL="3652177" algn="l" defTabSz="45651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8.tiff"/></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3.png"/><Relationship Id="rId5" Type="http://schemas.openxmlformats.org/officeDocument/2006/relationships/oleObject" Target="../embeddings/oleObject1.bin"/><Relationship Id="rId4"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46667" y="3065672"/>
            <a:ext cx="7620000" cy="830859"/>
          </a:xfrm>
        </p:spPr>
        <p:txBody>
          <a:bodyPr/>
          <a:lstStyle/>
          <a:p>
            <a:r>
              <a:rPr lang="en-US" b="0" dirty="0" smtClean="0">
                <a:latin typeface="Gotham Medium" pitchFamily="50" charset="0"/>
                <a:cs typeface="Gotham Medium" pitchFamily="50" charset="0"/>
              </a:rPr>
              <a:t>Energy Consumption and Production, Local Pollution, and Human Well-Being</a:t>
            </a:r>
            <a:endParaRPr lang="en-US" b="0" dirty="0">
              <a:latin typeface="Gotham Medium" pitchFamily="50" charset="0"/>
              <a:cs typeface="Gotham Medium" pitchFamily="50" charset="0"/>
            </a:endParaRPr>
          </a:p>
        </p:txBody>
      </p:sp>
      <p:sp>
        <p:nvSpPr>
          <p:cNvPr id="8" name="Text Placeholder 7"/>
          <p:cNvSpPr>
            <a:spLocks noGrp="1"/>
          </p:cNvSpPr>
          <p:nvPr>
            <p:ph type="body" sz="quarter" idx="13"/>
          </p:nvPr>
        </p:nvSpPr>
        <p:spPr/>
        <p:txBody>
          <a:bodyPr/>
          <a:lstStyle/>
          <a:p>
            <a:r>
              <a:rPr lang="en-US" dirty="0" smtClean="0"/>
              <a:t>Michael Greenstone</a:t>
            </a:r>
            <a:endParaRPr lang="en-US" dirty="0"/>
          </a:p>
        </p:txBody>
      </p:sp>
      <p:sp>
        <p:nvSpPr>
          <p:cNvPr id="2" name="Title 1"/>
          <p:cNvSpPr>
            <a:spLocks noGrp="1"/>
          </p:cNvSpPr>
          <p:nvPr>
            <p:ph type="title"/>
          </p:nvPr>
        </p:nvSpPr>
        <p:spPr>
          <a:xfrm>
            <a:off x="846667" y="2113775"/>
            <a:ext cx="7620000" cy="615553"/>
          </a:xfrm>
        </p:spPr>
        <p:txBody>
          <a:bodyPr/>
          <a:lstStyle/>
          <a:p>
            <a:r>
              <a:rPr lang="en-US" cap="none" dirty="0" smtClean="0">
                <a:latin typeface="Gotham Bold" pitchFamily="50" charset="0"/>
                <a:cs typeface="Gotham Bold" pitchFamily="50" charset="0"/>
              </a:rPr>
              <a:t>Lecture 5</a:t>
            </a:r>
            <a:endParaRPr lang="en-US" cap="none" dirty="0">
              <a:latin typeface="Gotham Bold" pitchFamily="50" charset="0"/>
              <a:cs typeface="Gotham Bold" pitchFamily="50" charset="0"/>
            </a:endParaRPr>
          </a:p>
        </p:txBody>
      </p:sp>
      <p:sp>
        <p:nvSpPr>
          <p:cNvPr id="9" name="Text Placeholder 8"/>
          <p:cNvSpPr>
            <a:spLocks noGrp="1"/>
          </p:cNvSpPr>
          <p:nvPr>
            <p:ph type="body" sz="quarter" idx="16"/>
          </p:nvPr>
        </p:nvSpPr>
        <p:spPr>
          <a:xfrm>
            <a:off x="846667" y="4965290"/>
            <a:ext cx="5528733" cy="1069386"/>
          </a:xfrm>
        </p:spPr>
        <p:txBody>
          <a:bodyPr/>
          <a:lstStyle/>
          <a:p>
            <a:pPr>
              <a:spcAft>
                <a:spcPts val="0"/>
              </a:spcAft>
            </a:pPr>
            <a:r>
              <a:rPr lang="en-US" b="0" dirty="0" smtClean="0">
                <a:solidFill>
                  <a:schemeClr val="bg1"/>
                </a:solidFill>
                <a:latin typeface="Gotham Bold" pitchFamily="50" charset="0"/>
                <a:cs typeface="Gotham Bold" pitchFamily="50" charset="0"/>
              </a:rPr>
              <a:t>Milton Friedman Professor in Economics and the College</a:t>
            </a:r>
          </a:p>
          <a:p>
            <a:r>
              <a:rPr lang="en-US" b="0" dirty="0" smtClean="0">
                <a:solidFill>
                  <a:schemeClr val="bg1"/>
                </a:solidFill>
                <a:latin typeface="Gotham Book" pitchFamily="50" charset="0"/>
                <a:cs typeface="Gotham Book" pitchFamily="50" charset="0"/>
              </a:rPr>
              <a:t>University of Chicago</a:t>
            </a:r>
            <a:endParaRPr lang="en-US" b="0" dirty="0">
              <a:solidFill>
                <a:schemeClr val="bg1"/>
              </a:solidFill>
              <a:latin typeface="Gotham Book" pitchFamily="50" charset="0"/>
              <a:cs typeface="Gotham Book" pitchFamily="50" charset="0"/>
            </a:endParaRPr>
          </a:p>
          <a:p>
            <a:r>
              <a:rPr lang="en-US" b="0" dirty="0" smtClean="0">
                <a:solidFill>
                  <a:schemeClr val="bg1"/>
                </a:solidFill>
                <a:latin typeface="Gotham Bold" pitchFamily="50" charset="0"/>
                <a:cs typeface="Gotham Bold" pitchFamily="50" charset="0"/>
              </a:rPr>
              <a:t>Director</a:t>
            </a:r>
            <a:r>
              <a:rPr lang="en-US" b="0" dirty="0" smtClean="0">
                <a:solidFill>
                  <a:schemeClr val="bg1"/>
                </a:solidFill>
                <a:latin typeface="Gotham Medium" pitchFamily="50" charset="0"/>
                <a:cs typeface="Gotham Medium" pitchFamily="50" charset="0"/>
              </a:rPr>
              <a:t/>
            </a:r>
            <a:br>
              <a:rPr lang="en-US" b="0" dirty="0" smtClean="0">
                <a:solidFill>
                  <a:schemeClr val="bg1"/>
                </a:solidFill>
                <a:latin typeface="Gotham Medium" pitchFamily="50" charset="0"/>
                <a:cs typeface="Gotham Medium" pitchFamily="50" charset="0"/>
              </a:rPr>
            </a:br>
            <a:r>
              <a:rPr lang="en-US" b="0" dirty="0" smtClean="0">
                <a:solidFill>
                  <a:schemeClr val="bg1"/>
                </a:solidFill>
                <a:latin typeface="Gotham Book" pitchFamily="50" charset="0"/>
                <a:cs typeface="Gotham Book" pitchFamily="50" charset="0"/>
              </a:rPr>
              <a:t>Energy </a:t>
            </a:r>
            <a:r>
              <a:rPr lang="en-US" b="0" dirty="0">
                <a:solidFill>
                  <a:schemeClr val="bg1"/>
                </a:solidFill>
                <a:latin typeface="Gotham Book" pitchFamily="50" charset="0"/>
                <a:cs typeface="Gotham Book" pitchFamily="50" charset="0"/>
              </a:rPr>
              <a:t>Policy Institute at </a:t>
            </a:r>
            <a:r>
              <a:rPr lang="en-US" b="0" dirty="0" smtClean="0">
                <a:solidFill>
                  <a:schemeClr val="bg1"/>
                </a:solidFill>
                <a:latin typeface="Gotham Book" pitchFamily="50" charset="0"/>
                <a:cs typeface="Gotham Book" pitchFamily="50" charset="0"/>
              </a:rPr>
              <a:t>the University of Chicago</a:t>
            </a:r>
          </a:p>
        </p:txBody>
      </p:sp>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1</a:t>
            </a:fld>
            <a:endParaRPr lang="en-US" dirty="0">
              <a:solidFill>
                <a:srgbClr val="268097">
                  <a:tint val="75000"/>
                </a:srgbClr>
              </a:solidFill>
            </a:endParaRPr>
          </a:p>
        </p:txBody>
      </p:sp>
    </p:spTree>
    <p:extLst>
      <p:ext uri="{BB962C8B-B14F-4D97-AF65-F5344CB8AC3E}">
        <p14:creationId xmlns:p14="http://schemas.microsoft.com/office/powerpoint/2010/main" val="23404305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Sulfur Dioxide (SO</a:t>
            </a:r>
            <a:r>
              <a:rPr lang="en-US" baseline="-25000" dirty="0"/>
              <a:t>2</a:t>
            </a:r>
            <a:r>
              <a:rPr lang="en-US" dirty="0" smtClean="0"/>
              <a:t>) and </a:t>
            </a:r>
            <a:r>
              <a:rPr lang="en-US" dirty="0"/>
              <a:t>Nitrogen Oxides (NO</a:t>
            </a:r>
            <a:r>
              <a:rPr lang="en-US" baseline="-25000" dirty="0"/>
              <a:t>x</a:t>
            </a:r>
            <a:r>
              <a:rPr lang="en-US" dirty="0"/>
              <a:t>)</a:t>
            </a:r>
            <a:r>
              <a:rPr lang="en-US" dirty="0" smtClean="0"/>
              <a:t> </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10</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6329637" cy="4127500"/>
          </a:xfrm>
        </p:spPr>
        <p:txBody>
          <a:bodyPr/>
          <a:lstStyle/>
          <a:p>
            <a:pPr marL="285750" indent="-285750">
              <a:lnSpc>
                <a:spcPct val="114000"/>
              </a:lnSpc>
              <a:buFont typeface="Arial" panose="020B0604020202020204" pitchFamily="34" charset="0"/>
              <a:buChar char="•"/>
            </a:pPr>
            <a:r>
              <a:rPr lang="en-US" sz="1800" dirty="0">
                <a:latin typeface="+mn-lt"/>
              </a:rPr>
              <a:t>The combustion of sulfur, e.g. in coal, produces SO</a:t>
            </a:r>
            <a:r>
              <a:rPr lang="en-US" sz="1800" baseline="-25000" dirty="0">
                <a:latin typeface="+mn-lt"/>
              </a:rPr>
              <a:t>2</a:t>
            </a:r>
            <a:endParaRPr lang="en-US" sz="1800" dirty="0">
              <a:latin typeface="+mn-lt"/>
            </a:endParaRPr>
          </a:p>
          <a:p>
            <a:pPr marL="650326" lvl="1" indent="-285750">
              <a:lnSpc>
                <a:spcPct val="114000"/>
              </a:lnSpc>
              <a:buFont typeface="Arial" panose="020B0604020202020204" pitchFamily="34" charset="0"/>
              <a:buChar char="•"/>
            </a:pPr>
            <a:r>
              <a:rPr lang="en-US" sz="1800" dirty="0"/>
              <a:t>S + O</a:t>
            </a:r>
            <a:r>
              <a:rPr lang="en-US" sz="1800" baseline="-25000" dirty="0"/>
              <a:t>2</a:t>
            </a:r>
            <a:r>
              <a:rPr lang="en-US" sz="1800" dirty="0"/>
              <a:t> </a:t>
            </a:r>
            <a:r>
              <a:rPr lang="en-US" sz="1800" dirty="0">
                <a:sym typeface="Wingdings" panose="05000000000000000000" pitchFamily="2" charset="2"/>
              </a:rPr>
              <a:t> </a:t>
            </a:r>
            <a:r>
              <a:rPr lang="en-US" sz="1800" dirty="0" smtClean="0">
                <a:sym typeface="Wingdings" panose="05000000000000000000" pitchFamily="2" charset="2"/>
              </a:rPr>
              <a:t>SO</a:t>
            </a:r>
            <a:r>
              <a:rPr lang="en-US" sz="1800" baseline="-25000" dirty="0" smtClean="0">
                <a:sym typeface="Wingdings" panose="05000000000000000000" pitchFamily="2" charset="2"/>
              </a:rPr>
              <a:t>2</a:t>
            </a:r>
          </a:p>
          <a:p>
            <a:pPr marL="285750" indent="-285750">
              <a:lnSpc>
                <a:spcPct val="114000"/>
              </a:lnSpc>
              <a:buFont typeface="Arial" panose="020B0604020202020204" pitchFamily="34" charset="0"/>
              <a:buChar char="•"/>
            </a:pPr>
            <a:r>
              <a:rPr lang="en-US" sz="1800" dirty="0" smtClean="0">
                <a:latin typeface="+mn-lt"/>
                <a:sym typeface="Wingdings" panose="05000000000000000000" pitchFamily="2" charset="2"/>
              </a:rPr>
              <a:t>SO</a:t>
            </a:r>
            <a:r>
              <a:rPr lang="en-US" sz="1800" baseline="-25000" dirty="0" smtClean="0">
                <a:latin typeface="+mn-lt"/>
                <a:sym typeface="Wingdings" panose="05000000000000000000" pitchFamily="2" charset="2"/>
              </a:rPr>
              <a:t>2</a:t>
            </a:r>
            <a:r>
              <a:rPr lang="en-US" sz="1800" dirty="0" smtClean="0">
                <a:latin typeface="+mn-lt"/>
                <a:sym typeface="Wingdings" panose="05000000000000000000" pitchFamily="2" charset="2"/>
              </a:rPr>
              <a:t> and NO</a:t>
            </a:r>
            <a:r>
              <a:rPr lang="en-US" sz="1800" baseline="-25000" dirty="0" smtClean="0">
                <a:latin typeface="+mn-lt"/>
                <a:sym typeface="Wingdings" panose="05000000000000000000" pitchFamily="2" charset="2"/>
              </a:rPr>
              <a:t>x</a:t>
            </a:r>
            <a:r>
              <a:rPr lang="en-US" sz="1800" dirty="0" smtClean="0">
                <a:latin typeface="+mn-lt"/>
                <a:sym typeface="Wingdings" panose="05000000000000000000" pitchFamily="2" charset="2"/>
              </a:rPr>
              <a:t> contribute to acid rain via sulfuric and nitric acids, respectively</a:t>
            </a:r>
          </a:p>
          <a:p>
            <a:pPr marL="285750" indent="-285750">
              <a:lnSpc>
                <a:spcPct val="114000"/>
              </a:lnSpc>
              <a:buFont typeface="Arial" panose="020B0604020202020204" pitchFamily="34" charset="0"/>
              <a:buChar char="•"/>
            </a:pPr>
            <a:r>
              <a:rPr lang="en-US" sz="1800" dirty="0" smtClean="0">
                <a:latin typeface="+mn-lt"/>
                <a:sym typeface="Wingdings" panose="05000000000000000000" pitchFamily="2" charset="2"/>
              </a:rPr>
              <a:t>NO</a:t>
            </a:r>
            <a:r>
              <a:rPr lang="en-US" sz="1800" baseline="-25000" dirty="0" smtClean="0">
                <a:latin typeface="+mn-lt"/>
                <a:sym typeface="Wingdings" panose="05000000000000000000" pitchFamily="2" charset="2"/>
              </a:rPr>
              <a:t>x</a:t>
            </a:r>
            <a:r>
              <a:rPr lang="en-US" sz="1800" dirty="0" smtClean="0">
                <a:latin typeface="+mn-lt"/>
                <a:sym typeface="Wingdings" panose="05000000000000000000" pitchFamily="2" charset="2"/>
              </a:rPr>
              <a:t> are inputs to ozone production, associated with smog</a:t>
            </a:r>
          </a:p>
          <a:p>
            <a:pPr marL="285750" indent="-285750">
              <a:lnSpc>
                <a:spcPct val="114000"/>
              </a:lnSpc>
              <a:buFont typeface="Arial" panose="020B0604020202020204" pitchFamily="34" charset="0"/>
              <a:buChar char="•"/>
            </a:pPr>
            <a:r>
              <a:rPr lang="en-US" sz="1800" dirty="0" smtClean="0">
                <a:latin typeface="+mn-lt"/>
              </a:rPr>
              <a:t>Both can react </a:t>
            </a:r>
            <a:r>
              <a:rPr lang="en-US" sz="1800" dirty="0">
                <a:latin typeface="+mn-lt"/>
              </a:rPr>
              <a:t>with atmospheric compounds to produce haze and fine particulates</a:t>
            </a:r>
          </a:p>
          <a:p>
            <a:pPr marL="650326" lvl="1" indent="-285750">
              <a:lnSpc>
                <a:spcPct val="114000"/>
              </a:lnSpc>
              <a:buFont typeface="Arial" panose="020B0604020202020204" pitchFamily="34" charset="0"/>
              <a:buChar char="•"/>
            </a:pPr>
            <a:r>
              <a:rPr lang="en-US" sz="1800" dirty="0"/>
              <a:t>Reduces visibility and causes respiratory issues</a:t>
            </a:r>
          </a:p>
          <a:p>
            <a:pPr marL="285750" indent="-285750">
              <a:lnSpc>
                <a:spcPct val="114000"/>
              </a:lnSpc>
              <a:buFont typeface="Arial" panose="020B0604020202020204" pitchFamily="34" charset="0"/>
              <a:buChar char="•"/>
            </a:pPr>
            <a:endParaRPr lang="en-US" sz="1800" dirty="0">
              <a:latin typeface="+mn-lt"/>
              <a:sym typeface="Wingdings" panose="05000000000000000000" pitchFamily="2" charset="2"/>
            </a:endParaRPr>
          </a:p>
          <a:p>
            <a:endParaRPr lang="en-US" dirty="0">
              <a:latin typeface="+mn-lt"/>
            </a:endParaRPr>
          </a:p>
        </p:txBody>
      </p:sp>
      <p:pic>
        <p:nvPicPr>
          <p:cNvPr id="5" name="Picture 4"/>
          <p:cNvPicPr>
            <a:picLocks noChangeAspect="1"/>
          </p:cNvPicPr>
          <p:nvPr/>
        </p:nvPicPr>
        <p:blipFill rotWithShape="1">
          <a:blip r:embed="rId3"/>
          <a:srcRect r="6218"/>
          <a:stretch/>
        </p:blipFill>
        <p:spPr>
          <a:xfrm>
            <a:off x="8074749" y="2222500"/>
            <a:ext cx="3442061" cy="1953536"/>
          </a:xfrm>
          <a:prstGeom prst="rect">
            <a:avLst/>
          </a:prstGeom>
        </p:spPr>
      </p:pic>
      <p:pic>
        <p:nvPicPr>
          <p:cNvPr id="7" name="Picture 6"/>
          <p:cNvPicPr>
            <a:picLocks noChangeAspect="1"/>
          </p:cNvPicPr>
          <p:nvPr/>
        </p:nvPicPr>
        <p:blipFill rotWithShape="1">
          <a:blip r:embed="rId4"/>
          <a:srcRect l="8223" t="2447" r="15659" b="10882"/>
          <a:stretch/>
        </p:blipFill>
        <p:spPr>
          <a:xfrm>
            <a:off x="8074749" y="4210610"/>
            <a:ext cx="3442061" cy="2202920"/>
          </a:xfrm>
          <a:prstGeom prst="rect">
            <a:avLst/>
          </a:prstGeom>
        </p:spPr>
      </p:pic>
      <p:sp>
        <p:nvSpPr>
          <p:cNvPr id="8" name="TextBox 7"/>
          <p:cNvSpPr txBox="1"/>
          <p:nvPr/>
        </p:nvSpPr>
        <p:spPr>
          <a:xfrm>
            <a:off x="9005104" y="6435052"/>
            <a:ext cx="1770549" cy="307777"/>
          </a:xfrm>
          <a:prstGeom prst="rect">
            <a:avLst/>
          </a:prstGeom>
          <a:noFill/>
        </p:spPr>
        <p:txBody>
          <a:bodyPr wrap="none" rtlCol="0">
            <a:spAutoFit/>
          </a:bodyPr>
          <a:lstStyle/>
          <a:p>
            <a:r>
              <a:rPr lang="en-US" sz="1400" dirty="0" smtClean="0"/>
              <a:t>US NO</a:t>
            </a:r>
            <a:r>
              <a:rPr lang="en-US" sz="1400" baseline="-25000" dirty="0" smtClean="0"/>
              <a:t>x</a:t>
            </a:r>
            <a:r>
              <a:rPr lang="en-US" sz="1400" dirty="0" smtClean="0"/>
              <a:t> emissions</a:t>
            </a:r>
            <a:endParaRPr lang="en-US" sz="1400" dirty="0"/>
          </a:p>
        </p:txBody>
      </p:sp>
    </p:spTree>
    <p:extLst>
      <p:ext uri="{BB962C8B-B14F-4D97-AF65-F5344CB8AC3E}">
        <p14:creationId xmlns:p14="http://schemas.microsoft.com/office/powerpoint/2010/main" val="96854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523083"/>
          </a:xfrm>
        </p:spPr>
        <p:txBody>
          <a:bodyPr/>
          <a:lstStyle/>
          <a:p>
            <a:r>
              <a:rPr lang="en-US" sz="2800" dirty="0" smtClean="0"/>
              <a:t>Greenberg, Greenstone, Ryan, </a:t>
            </a:r>
            <a:r>
              <a:rPr lang="en-US" sz="2800" dirty="0" err="1" smtClean="0"/>
              <a:t>Yankovich</a:t>
            </a:r>
            <a:r>
              <a:rPr lang="en-US" sz="2800" dirty="0" smtClean="0"/>
              <a:t> (2017)</a:t>
            </a:r>
            <a:endParaRPr lang="en-US" sz="2800" dirty="0"/>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100</a:t>
            </a:fld>
            <a:endParaRPr lang="en-US" dirty="0">
              <a:solidFill>
                <a:srgbClr val="268097">
                  <a:tint val="75000"/>
                </a:srgb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257862683"/>
              </p:ext>
            </p:extLst>
          </p:nvPr>
        </p:nvGraphicFramePr>
        <p:xfrm>
          <a:off x="989312" y="2700028"/>
          <a:ext cx="6986287" cy="2672080"/>
        </p:xfrm>
        <a:graphic>
          <a:graphicData uri="http://schemas.openxmlformats.org/drawingml/2006/table">
            <a:tbl>
              <a:tblPr firstRow="1" bandRow="1">
                <a:tableStyleId>{F5AB1C69-6EDB-4FF4-983F-18BD219EF322}</a:tableStyleId>
              </a:tblPr>
              <a:tblGrid>
                <a:gridCol w="2757188"/>
                <a:gridCol w="1835049"/>
                <a:gridCol w="2394050"/>
              </a:tblGrid>
              <a:tr h="370840">
                <a:tc>
                  <a:txBody>
                    <a:bodyPr/>
                    <a:lstStyle/>
                    <a:p>
                      <a:r>
                        <a:rPr lang="en-US" dirty="0" smtClean="0">
                          <a:solidFill>
                            <a:schemeClr val="bg2"/>
                          </a:solidFill>
                        </a:rPr>
                        <a:t>Subset</a:t>
                      </a:r>
                      <a:r>
                        <a:rPr lang="en-US" baseline="0" dirty="0" smtClean="0">
                          <a:solidFill>
                            <a:schemeClr val="bg2"/>
                          </a:solidFill>
                        </a:rPr>
                        <a:t> of Army</a:t>
                      </a:r>
                      <a:endParaRPr lang="en-US" dirty="0">
                        <a:solidFill>
                          <a:schemeClr val="bg2"/>
                        </a:solidFill>
                      </a:endParaRPr>
                    </a:p>
                  </a:txBody>
                  <a:tcPr/>
                </a:tc>
                <a:tc>
                  <a:txBody>
                    <a:bodyPr/>
                    <a:lstStyle/>
                    <a:p>
                      <a:pPr algn="ctr"/>
                      <a:r>
                        <a:rPr lang="en-US" dirty="0" smtClean="0">
                          <a:solidFill>
                            <a:schemeClr val="bg2"/>
                          </a:solidFill>
                        </a:rPr>
                        <a:t>VSL</a:t>
                      </a:r>
                      <a:endParaRPr lang="en-US" dirty="0">
                        <a:solidFill>
                          <a:schemeClr val="bg2"/>
                        </a:solidFill>
                      </a:endParaRPr>
                    </a:p>
                  </a:txBody>
                  <a:tcPr/>
                </a:tc>
                <a:tc>
                  <a:txBody>
                    <a:bodyPr/>
                    <a:lstStyle/>
                    <a:p>
                      <a:pPr algn="ctr"/>
                      <a:r>
                        <a:rPr lang="en-US" dirty="0" smtClean="0">
                          <a:solidFill>
                            <a:schemeClr val="bg2"/>
                          </a:solidFill>
                        </a:rPr>
                        <a:t>VSI 95% Confidence Interval ($ thousands)</a:t>
                      </a:r>
                      <a:endParaRPr lang="en-US" dirty="0">
                        <a:solidFill>
                          <a:schemeClr val="bg2"/>
                        </a:solidFill>
                      </a:endParaRPr>
                    </a:p>
                  </a:txBody>
                  <a:tcPr/>
                </a:tc>
              </a:tr>
              <a:tr h="370840">
                <a:tc>
                  <a:txBody>
                    <a:bodyPr/>
                    <a:lstStyle/>
                    <a:p>
                      <a:r>
                        <a:rPr lang="en-US" dirty="0" smtClean="0">
                          <a:solidFill>
                            <a:schemeClr val="tx2">
                              <a:lumMod val="50000"/>
                            </a:schemeClr>
                          </a:solidFill>
                        </a:rPr>
                        <a:t>Full Sample</a:t>
                      </a:r>
                      <a:endParaRPr lang="en-US" dirty="0">
                        <a:solidFill>
                          <a:schemeClr val="tx2">
                            <a:lumMod val="50000"/>
                          </a:schemeClr>
                        </a:solidFill>
                      </a:endParaRPr>
                    </a:p>
                  </a:txBody>
                  <a:tcPr/>
                </a:tc>
                <a:tc>
                  <a:txBody>
                    <a:bodyPr/>
                    <a:lstStyle/>
                    <a:p>
                      <a:pPr algn="ctr"/>
                      <a:r>
                        <a:rPr lang="en-US" dirty="0" smtClean="0">
                          <a:solidFill>
                            <a:schemeClr val="tx2">
                              <a:lumMod val="50000"/>
                            </a:schemeClr>
                          </a:solidFill>
                        </a:rPr>
                        <a:t>$517,000</a:t>
                      </a:r>
                      <a:endParaRPr lang="en-US" dirty="0">
                        <a:solidFill>
                          <a:schemeClr val="tx2">
                            <a:lumMod val="50000"/>
                          </a:schemeClr>
                        </a:solidFill>
                      </a:endParaRPr>
                    </a:p>
                  </a:txBody>
                  <a:tcPr/>
                </a:tc>
                <a:tc>
                  <a:txBody>
                    <a:bodyPr/>
                    <a:lstStyle/>
                    <a:p>
                      <a:pPr algn="ctr"/>
                      <a:r>
                        <a:rPr lang="en-US" dirty="0" smtClean="0">
                          <a:solidFill>
                            <a:schemeClr val="tx2">
                              <a:lumMod val="50000"/>
                            </a:schemeClr>
                          </a:solidFill>
                        </a:rPr>
                        <a:t>($221, $813)</a:t>
                      </a:r>
                      <a:endParaRPr lang="en-US" dirty="0">
                        <a:solidFill>
                          <a:schemeClr val="tx2">
                            <a:lumMod val="50000"/>
                          </a:schemeClr>
                        </a:solidFill>
                      </a:endParaRPr>
                    </a:p>
                  </a:txBody>
                  <a:tcPr/>
                </a:tc>
              </a:tr>
              <a:tr h="370840">
                <a:tc>
                  <a:txBody>
                    <a:bodyPr/>
                    <a:lstStyle/>
                    <a:p>
                      <a:r>
                        <a:rPr lang="en-US" dirty="0" smtClean="0">
                          <a:solidFill>
                            <a:schemeClr val="tx2">
                              <a:lumMod val="50000"/>
                            </a:schemeClr>
                          </a:solidFill>
                        </a:rPr>
                        <a:t>Men,</a:t>
                      </a:r>
                      <a:r>
                        <a:rPr lang="en-US" baseline="0" dirty="0" smtClean="0">
                          <a:solidFill>
                            <a:schemeClr val="tx2">
                              <a:lumMod val="50000"/>
                            </a:schemeClr>
                          </a:solidFill>
                        </a:rPr>
                        <a:t> Combat</a:t>
                      </a:r>
                      <a:endParaRPr lang="en-US" dirty="0">
                        <a:solidFill>
                          <a:schemeClr val="tx2">
                            <a:lumMod val="50000"/>
                          </a:schemeClr>
                        </a:solidFill>
                      </a:endParaRPr>
                    </a:p>
                  </a:txBody>
                  <a:tcPr/>
                </a:tc>
                <a:tc>
                  <a:txBody>
                    <a:bodyPr/>
                    <a:lstStyle/>
                    <a:p>
                      <a:pPr algn="ctr"/>
                      <a:r>
                        <a:rPr lang="en-US" dirty="0" smtClean="0">
                          <a:solidFill>
                            <a:schemeClr val="tx2">
                              <a:lumMod val="50000"/>
                            </a:schemeClr>
                          </a:solidFill>
                        </a:rPr>
                        <a:t>$430,000</a:t>
                      </a:r>
                      <a:endParaRPr lang="en-US" dirty="0">
                        <a:solidFill>
                          <a:schemeClr val="tx2">
                            <a:lumMod val="50000"/>
                          </a:schemeClr>
                        </a:solidFill>
                      </a:endParaRPr>
                    </a:p>
                  </a:txBody>
                  <a:tcPr/>
                </a:tc>
                <a:tc>
                  <a:txBody>
                    <a:bodyPr/>
                    <a:lstStyle/>
                    <a:p>
                      <a:pPr algn="ctr"/>
                      <a:r>
                        <a:rPr lang="en-US" dirty="0" smtClean="0">
                          <a:solidFill>
                            <a:schemeClr val="tx2">
                              <a:lumMod val="50000"/>
                            </a:schemeClr>
                          </a:solidFill>
                        </a:rPr>
                        <a:t>(-$69, $929)</a:t>
                      </a:r>
                      <a:endParaRPr lang="en-US" dirty="0">
                        <a:solidFill>
                          <a:schemeClr val="tx2">
                            <a:lumMod val="50000"/>
                          </a:schemeClr>
                        </a:solidFill>
                      </a:endParaRPr>
                    </a:p>
                  </a:txBody>
                  <a:tcPr/>
                </a:tc>
              </a:tr>
              <a:tr h="370840">
                <a:tc>
                  <a:txBody>
                    <a:bodyPr/>
                    <a:lstStyle/>
                    <a:p>
                      <a:r>
                        <a:rPr lang="en-US" dirty="0" smtClean="0">
                          <a:solidFill>
                            <a:schemeClr val="tx2">
                              <a:lumMod val="50000"/>
                            </a:schemeClr>
                          </a:solidFill>
                        </a:rPr>
                        <a:t>Men, Non-Combat</a:t>
                      </a:r>
                      <a:endParaRPr lang="en-US" dirty="0">
                        <a:solidFill>
                          <a:schemeClr val="tx2">
                            <a:lumMod val="50000"/>
                          </a:schemeClr>
                        </a:solidFill>
                      </a:endParaRPr>
                    </a:p>
                  </a:txBody>
                  <a:tcPr/>
                </a:tc>
                <a:tc>
                  <a:txBody>
                    <a:bodyPr/>
                    <a:lstStyle/>
                    <a:p>
                      <a:pPr algn="ctr"/>
                      <a:r>
                        <a:rPr lang="en-US" dirty="0" smtClean="0">
                          <a:solidFill>
                            <a:schemeClr val="tx2">
                              <a:lumMod val="50000"/>
                            </a:schemeClr>
                          </a:solidFill>
                        </a:rPr>
                        <a:t>$642,000</a:t>
                      </a:r>
                      <a:endParaRPr lang="en-US" dirty="0">
                        <a:solidFill>
                          <a:schemeClr val="tx2">
                            <a:lumMod val="50000"/>
                          </a:schemeClr>
                        </a:solidFill>
                      </a:endParaRPr>
                    </a:p>
                  </a:txBody>
                  <a:tcPr/>
                </a:tc>
                <a:tc>
                  <a:txBody>
                    <a:bodyPr/>
                    <a:lstStyle/>
                    <a:p>
                      <a:pPr algn="ctr"/>
                      <a:r>
                        <a:rPr lang="en-US" dirty="0" smtClean="0">
                          <a:solidFill>
                            <a:schemeClr val="tx2">
                              <a:lumMod val="50000"/>
                            </a:schemeClr>
                          </a:solidFill>
                        </a:rPr>
                        <a:t>(-$87, $1,371)</a:t>
                      </a:r>
                      <a:endParaRPr lang="en-US" dirty="0">
                        <a:solidFill>
                          <a:schemeClr val="tx2">
                            <a:lumMod val="50000"/>
                          </a:schemeClr>
                        </a:solidFill>
                      </a:endParaRPr>
                    </a:p>
                  </a:txBody>
                  <a:tcPr/>
                </a:tc>
              </a:tr>
              <a:tr h="370840">
                <a:tc>
                  <a:txBody>
                    <a:bodyPr/>
                    <a:lstStyle/>
                    <a:p>
                      <a:r>
                        <a:rPr lang="en-US" dirty="0" smtClean="0">
                          <a:solidFill>
                            <a:schemeClr val="tx2">
                              <a:lumMod val="50000"/>
                            </a:schemeClr>
                          </a:solidFill>
                        </a:rPr>
                        <a:t>Women, All </a:t>
                      </a:r>
                      <a:endParaRPr lang="en-US" dirty="0">
                        <a:solidFill>
                          <a:schemeClr val="tx2">
                            <a:lumMod val="50000"/>
                          </a:schemeClr>
                        </a:solidFill>
                      </a:endParaRPr>
                    </a:p>
                  </a:txBody>
                  <a:tcPr/>
                </a:tc>
                <a:tc>
                  <a:txBody>
                    <a:bodyPr/>
                    <a:lstStyle/>
                    <a:p>
                      <a:pPr algn="ctr"/>
                      <a:r>
                        <a:rPr lang="en-US" dirty="0" smtClean="0">
                          <a:solidFill>
                            <a:schemeClr val="tx2">
                              <a:lumMod val="50000"/>
                            </a:schemeClr>
                          </a:solidFill>
                        </a:rPr>
                        <a:t>$1,354,000</a:t>
                      </a:r>
                      <a:endParaRPr lang="en-US" dirty="0">
                        <a:solidFill>
                          <a:schemeClr val="tx2">
                            <a:lumMod val="50000"/>
                          </a:schemeClr>
                        </a:solidFill>
                      </a:endParaRPr>
                    </a:p>
                  </a:txBody>
                  <a:tcPr/>
                </a:tc>
                <a:tc>
                  <a:txBody>
                    <a:bodyPr/>
                    <a:lstStyle/>
                    <a:p>
                      <a:pPr algn="ctr"/>
                      <a:r>
                        <a:rPr lang="en-US" dirty="0" smtClean="0">
                          <a:solidFill>
                            <a:schemeClr val="tx2">
                              <a:lumMod val="50000"/>
                            </a:schemeClr>
                          </a:solidFill>
                        </a:rPr>
                        <a:t>($504, $2,204)</a:t>
                      </a:r>
                      <a:endParaRPr lang="en-US" dirty="0">
                        <a:solidFill>
                          <a:schemeClr val="tx2">
                            <a:lumMod val="50000"/>
                          </a:schemeClr>
                        </a:solidFill>
                      </a:endParaRPr>
                    </a:p>
                  </a:txBody>
                  <a:tcPr/>
                </a:tc>
              </a:tr>
            </a:tbl>
          </a:graphicData>
        </a:graphic>
      </p:graphicFrame>
      <p:sp>
        <p:nvSpPr>
          <p:cNvPr id="10" name="TextBox 9"/>
          <p:cNvSpPr txBox="1"/>
          <p:nvPr/>
        </p:nvSpPr>
        <p:spPr>
          <a:xfrm>
            <a:off x="939800" y="2247900"/>
            <a:ext cx="5545621" cy="369332"/>
          </a:xfrm>
          <a:prstGeom prst="rect">
            <a:avLst/>
          </a:prstGeom>
          <a:noFill/>
        </p:spPr>
        <p:txBody>
          <a:bodyPr wrap="none" rtlCol="0">
            <a:spAutoFit/>
          </a:bodyPr>
          <a:lstStyle/>
          <a:p>
            <a:r>
              <a:rPr lang="en-US" dirty="0" smtClean="0"/>
              <a:t>Here are the reenlistment VSL results in a table</a:t>
            </a:r>
            <a:endParaRPr lang="en-US" dirty="0"/>
          </a:p>
        </p:txBody>
      </p:sp>
    </p:spTree>
    <p:extLst>
      <p:ext uri="{BB962C8B-B14F-4D97-AF65-F5344CB8AC3E}">
        <p14:creationId xmlns:p14="http://schemas.microsoft.com/office/powerpoint/2010/main" val="273597360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Reenlistment VSL</a:t>
            </a:r>
          </a:p>
        </p:txBody>
      </p:sp>
      <p:pic>
        <p:nvPicPr>
          <p:cNvPr id="4"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993606" y="1181100"/>
            <a:ext cx="5676900" cy="5676900"/>
          </a:xfrm>
          <a:prstGeom prst="rect">
            <a:avLst/>
          </a:prstGeom>
        </p:spPr>
      </p:pic>
      <p:pic>
        <p:nvPicPr>
          <p:cNvPr id="5" name="Picture 4"/>
          <p:cNvPicPr>
            <a:picLocks noChangeAspect="1"/>
          </p:cNvPicPr>
          <p:nvPr/>
        </p:nvPicPr>
        <p:blipFill>
          <a:blip r:embed="rId3"/>
          <a:stretch>
            <a:fillRect/>
          </a:stretch>
        </p:blipFill>
        <p:spPr>
          <a:xfrm>
            <a:off x="2097834" y="3454571"/>
            <a:ext cx="1625600" cy="724452"/>
          </a:xfrm>
          <a:prstGeom prst="rect">
            <a:avLst/>
          </a:prstGeom>
        </p:spPr>
      </p:pic>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101</a:t>
            </a:fld>
            <a:endParaRPr lang="en-US" dirty="0">
              <a:solidFill>
                <a:srgbClr val="268097">
                  <a:tint val="75000"/>
                </a:srgbClr>
              </a:solidFill>
            </a:endParaRPr>
          </a:p>
        </p:txBody>
      </p:sp>
    </p:spTree>
    <p:extLst>
      <p:ext uri="{BB962C8B-B14F-4D97-AF65-F5344CB8AC3E}">
        <p14:creationId xmlns:p14="http://schemas.microsoft.com/office/powerpoint/2010/main" val="24420886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2323713"/>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lumMod val="65000"/>
                  </a:schemeClr>
                </a:solidFill>
              </a:rPr>
              <a:t>Willingness to Pay for Environmental Quality</a:t>
            </a:r>
          </a:p>
          <a:p>
            <a:pPr marL="342900" indent="-342900">
              <a:spcBef>
                <a:spcPts val="600"/>
              </a:spcBef>
              <a:buFont typeface="+mj-lt"/>
              <a:buAutoNum type="arabicPeriod"/>
            </a:pPr>
            <a:r>
              <a:rPr lang="en-US" sz="2000" dirty="0" smtClean="0">
                <a:solidFill>
                  <a:schemeClr val="bg2"/>
                </a:solidFill>
              </a:rPr>
              <a:t>Pollution &amp; Policymaking</a:t>
            </a:r>
          </a:p>
          <a:p>
            <a:pPr marL="914400" lvl="1" indent="-457200">
              <a:spcBef>
                <a:spcPts val="600"/>
              </a:spcBef>
              <a:buFont typeface="+mj-lt"/>
              <a:buAutoNum type="alphaLcParenR"/>
            </a:pPr>
            <a:r>
              <a:rPr lang="en-US" sz="2000" dirty="0" smtClean="0">
                <a:solidFill>
                  <a:schemeClr val="bg2"/>
                </a:solidFill>
              </a:rPr>
              <a:t>Clean Air Act</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56450732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Air Act of 1970: </a:t>
            </a:r>
            <a:r>
              <a:rPr lang="en-US" dirty="0" smtClean="0">
                <a:solidFill>
                  <a:schemeClr val="tx2"/>
                </a:solidFill>
              </a:rPr>
              <a:t>Motivation</a:t>
            </a:r>
            <a:endParaRPr lang="en-US" dirty="0"/>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103</a:t>
            </a:fld>
            <a:endParaRPr lang="en-US" dirty="0">
              <a:solidFill>
                <a:srgbClr val="268097">
                  <a:tint val="75000"/>
                </a:srgbClr>
              </a:solidFill>
            </a:endParaRPr>
          </a:p>
        </p:txBody>
      </p:sp>
      <p:pic>
        <p:nvPicPr>
          <p:cNvPr id="7" name="Picture 6"/>
          <p:cNvPicPr>
            <a:picLocks noChangeAspect="1"/>
          </p:cNvPicPr>
          <p:nvPr/>
        </p:nvPicPr>
        <p:blipFill>
          <a:blip r:embed="rId3"/>
          <a:stretch>
            <a:fillRect/>
          </a:stretch>
        </p:blipFill>
        <p:spPr>
          <a:xfrm>
            <a:off x="989570" y="2184086"/>
            <a:ext cx="6239132" cy="4159421"/>
          </a:xfrm>
          <a:prstGeom prst="rect">
            <a:avLst/>
          </a:prstGeom>
        </p:spPr>
      </p:pic>
      <p:sp>
        <p:nvSpPr>
          <p:cNvPr id="8" name="TextBox 7"/>
          <p:cNvSpPr txBox="1"/>
          <p:nvPr/>
        </p:nvSpPr>
        <p:spPr>
          <a:xfrm>
            <a:off x="7451125" y="2360141"/>
            <a:ext cx="4497860" cy="2308324"/>
          </a:xfrm>
          <a:prstGeom prst="rect">
            <a:avLst/>
          </a:prstGeom>
          <a:noFill/>
        </p:spPr>
        <p:txBody>
          <a:bodyPr wrap="square" rtlCol="0">
            <a:spAutoFit/>
          </a:bodyPr>
          <a:lstStyle/>
          <a:p>
            <a:r>
              <a:rPr lang="en-US" dirty="0" smtClean="0"/>
              <a:t>In July 1969, TIME Magazine published a piece on the Cuyahoga River catching on fire for the 13</a:t>
            </a:r>
            <a:r>
              <a:rPr lang="en-US" baseline="30000" dirty="0" smtClean="0"/>
              <a:t>th</a:t>
            </a:r>
            <a:r>
              <a:rPr lang="en-US" dirty="0" smtClean="0"/>
              <a:t> time.</a:t>
            </a:r>
          </a:p>
          <a:p>
            <a:endParaRPr lang="en-US" dirty="0"/>
          </a:p>
          <a:p>
            <a:r>
              <a:rPr lang="en-US" dirty="0" smtClean="0"/>
              <a:t>TIME used this now-famous picture of a fire on the Cuyahoga from 1952. No actual pictures of the much smaller 1969 fire exist.</a:t>
            </a:r>
            <a:endParaRPr lang="en-US" dirty="0"/>
          </a:p>
        </p:txBody>
      </p:sp>
    </p:spTree>
    <p:extLst>
      <p:ext uri="{BB962C8B-B14F-4D97-AF65-F5344CB8AC3E}">
        <p14:creationId xmlns:p14="http://schemas.microsoft.com/office/powerpoint/2010/main" val="84662420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Air Act of 1970: </a:t>
            </a:r>
            <a:r>
              <a:rPr lang="en-US" dirty="0">
                <a:solidFill>
                  <a:schemeClr val="tx2"/>
                </a:solidFill>
              </a:rPr>
              <a:t>Politics</a:t>
            </a:r>
            <a:endParaRPr lang="en-US" dirty="0"/>
          </a:p>
        </p:txBody>
      </p:sp>
      <p:sp>
        <p:nvSpPr>
          <p:cNvPr id="3" name="Content Placeholder 2"/>
          <p:cNvSpPr>
            <a:spLocks noGrp="1"/>
          </p:cNvSpPr>
          <p:nvPr>
            <p:ph sz="quarter" idx="12"/>
          </p:nvPr>
        </p:nvSpPr>
        <p:spPr>
          <a:xfrm>
            <a:off x="846667" y="2222500"/>
            <a:ext cx="5872185" cy="4127500"/>
          </a:xfrm>
        </p:spPr>
        <p:txBody>
          <a:bodyPr/>
          <a:lstStyle/>
          <a:p>
            <a:pPr marL="285750" indent="-285750">
              <a:buFont typeface="Arial" panose="020B0604020202020204" pitchFamily="34" charset="0"/>
              <a:buChar char="•"/>
            </a:pPr>
            <a:r>
              <a:rPr lang="en-US" sz="1800" dirty="0">
                <a:latin typeface="+mn-lt"/>
              </a:rPr>
              <a:t>Approaching the 1972 election, President Nixon anticipated running against Edward Muskie, strategizing accordingly</a:t>
            </a:r>
          </a:p>
          <a:p>
            <a:pPr marL="285750" indent="-285750">
              <a:buFont typeface="Arial" panose="020B0604020202020204" pitchFamily="34" charset="0"/>
              <a:buChar char="•"/>
            </a:pPr>
            <a:r>
              <a:rPr lang="en-US" sz="1800" dirty="0" smtClean="0">
                <a:solidFill>
                  <a:schemeClr val="bg1"/>
                </a:solidFill>
                <a:latin typeface="+mn-lt"/>
              </a:rPr>
              <a:t>February</a:t>
            </a:r>
            <a:r>
              <a:rPr lang="en-US" sz="1800" dirty="0" smtClean="0">
                <a:latin typeface="+mn-lt"/>
              </a:rPr>
              <a:t> </a:t>
            </a:r>
            <a:r>
              <a:rPr lang="en-US" sz="1800" dirty="0">
                <a:solidFill>
                  <a:schemeClr val="bg1"/>
                </a:solidFill>
                <a:latin typeface="+mn-lt"/>
              </a:rPr>
              <a:t>1970: </a:t>
            </a:r>
            <a:r>
              <a:rPr lang="en-US" sz="1800" dirty="0">
                <a:latin typeface="+mn-lt"/>
              </a:rPr>
              <a:t>Nixon presented 23 legislative proposals to Congress, including amendments to air pollution laws</a:t>
            </a:r>
          </a:p>
          <a:p>
            <a:pPr marL="285750" indent="-285750">
              <a:buFont typeface="Arial" panose="020B0604020202020204" pitchFamily="34" charset="0"/>
              <a:buChar char="•"/>
            </a:pPr>
            <a:r>
              <a:rPr lang="en-US" sz="1800" dirty="0">
                <a:solidFill>
                  <a:schemeClr val="bg1"/>
                </a:solidFill>
                <a:latin typeface="+mn-lt"/>
              </a:rPr>
              <a:t>June: </a:t>
            </a:r>
            <a:r>
              <a:rPr lang="en-US" sz="1800" dirty="0">
                <a:latin typeface="+mn-lt"/>
              </a:rPr>
              <a:t>House passes a bill aligned with Nixon’s proposals</a:t>
            </a:r>
          </a:p>
          <a:p>
            <a:pPr marL="285750" indent="-285750">
              <a:buFont typeface="Arial" panose="020B0604020202020204" pitchFamily="34" charset="0"/>
              <a:buChar char="•"/>
            </a:pPr>
            <a:r>
              <a:rPr lang="en-US" sz="1800" dirty="0">
                <a:solidFill>
                  <a:schemeClr val="bg1"/>
                </a:solidFill>
                <a:latin typeface="+mn-lt"/>
              </a:rPr>
              <a:t>September: </a:t>
            </a:r>
            <a:r>
              <a:rPr lang="en-US" sz="1800" dirty="0">
                <a:latin typeface="+mn-lt"/>
              </a:rPr>
              <a:t>Muskie returns with more stringent bill that passed in the Senate, 73-0</a:t>
            </a:r>
          </a:p>
          <a:p>
            <a:pPr marL="285750" indent="-285750">
              <a:buFont typeface="Arial" panose="020B0604020202020204" pitchFamily="34" charset="0"/>
              <a:buChar char="•"/>
            </a:pPr>
            <a:r>
              <a:rPr lang="en-US" sz="1800" dirty="0">
                <a:solidFill>
                  <a:schemeClr val="bg1"/>
                </a:solidFill>
                <a:latin typeface="+mn-lt"/>
              </a:rPr>
              <a:t>December 18: </a:t>
            </a:r>
            <a:r>
              <a:rPr lang="en-US" sz="1800" dirty="0">
                <a:latin typeface="+mn-lt"/>
              </a:rPr>
              <a:t>Congress reconciles the two versions to become the 1970 Clean Air Act (signing picture at right)</a:t>
            </a:r>
          </a:p>
          <a:p>
            <a:endParaRPr lang="en-US" dirty="0">
              <a:latin typeface="+mn-lt"/>
            </a:endParaRPr>
          </a:p>
        </p:txBody>
      </p:sp>
      <p:pic>
        <p:nvPicPr>
          <p:cNvPr id="4" name="Picture 2" descr="http://www.illienglobal.com/wp-content/uploads/2015/04/earthday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7817" y="2343859"/>
            <a:ext cx="4989444" cy="3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104</a:t>
            </a:fld>
            <a:endParaRPr lang="en-US" dirty="0">
              <a:solidFill>
                <a:srgbClr val="268097">
                  <a:tint val="75000"/>
                </a:srgbClr>
              </a:solidFill>
            </a:endParaRPr>
          </a:p>
        </p:txBody>
      </p:sp>
    </p:spTree>
    <p:extLst>
      <p:ext uri="{BB962C8B-B14F-4D97-AF65-F5344CB8AC3E}">
        <p14:creationId xmlns:p14="http://schemas.microsoft.com/office/powerpoint/2010/main" val="157332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Air Act of 1970: </a:t>
            </a:r>
            <a:r>
              <a:rPr lang="en-US" dirty="0" smtClean="0">
                <a:solidFill>
                  <a:schemeClr val="tx2"/>
                </a:solidFill>
              </a:rPr>
              <a:t>Provisions</a:t>
            </a:r>
            <a:endParaRPr lang="en-US" dirty="0">
              <a:solidFill>
                <a:schemeClr val="tx2"/>
              </a:solidFill>
            </a:endParaRPr>
          </a:p>
        </p:txBody>
      </p:sp>
      <p:sp>
        <p:nvSpPr>
          <p:cNvPr id="3" name="Content Placeholder 2"/>
          <p:cNvSpPr>
            <a:spLocks noGrp="1"/>
          </p:cNvSpPr>
          <p:nvPr>
            <p:ph sz="quarter" idx="12"/>
          </p:nvPr>
        </p:nvSpPr>
        <p:spPr/>
        <p:txBody>
          <a:bodyPr/>
          <a:lstStyle/>
          <a:p>
            <a:pPr marL="285750" indent="-285750">
              <a:buFont typeface="Arial" panose="020B0604020202020204" pitchFamily="34" charset="0"/>
              <a:buChar char="•"/>
            </a:pPr>
            <a:r>
              <a:rPr lang="en-US" sz="1800" dirty="0" smtClean="0">
                <a:latin typeface="+mn-lt"/>
              </a:rPr>
              <a:t>Transition from state, county, and municipality level regulation to federal regulation</a:t>
            </a:r>
          </a:p>
          <a:p>
            <a:pPr marL="285750" indent="-285750">
              <a:buFont typeface="Arial" panose="020B0604020202020204" pitchFamily="34" charset="0"/>
              <a:buChar char="•"/>
            </a:pPr>
            <a:r>
              <a:rPr lang="en-US" sz="1800" dirty="0" smtClean="0">
                <a:latin typeface="+mn-lt"/>
              </a:rPr>
              <a:t>Established National Ambient Air Quality Standards for 6 “criteria pollutants”: particulate matter, ozone, sulfur dioxide, nitrogen dioxide, carbon monoxide, and lead</a:t>
            </a:r>
          </a:p>
          <a:p>
            <a:pPr marL="285750" indent="-285750">
              <a:buFont typeface="Arial" panose="020B0604020202020204" pitchFamily="34" charset="0"/>
              <a:buChar char="•"/>
            </a:pPr>
            <a:r>
              <a:rPr lang="en-US" sz="1800" dirty="0" smtClean="0">
                <a:latin typeface="+mn-lt"/>
              </a:rPr>
              <a:t>States must create and adopt plans to achieve these standards</a:t>
            </a:r>
          </a:p>
          <a:p>
            <a:pPr marL="285750" indent="-285750">
              <a:buFont typeface="Arial" panose="020B0604020202020204" pitchFamily="34" charset="0"/>
              <a:buChar char="•"/>
            </a:pPr>
            <a:r>
              <a:rPr lang="en-US" sz="1800" dirty="0" smtClean="0">
                <a:latin typeface="+mn-lt"/>
              </a:rPr>
              <a:t>EPA responsible for updating standards and enforcement </a:t>
            </a:r>
            <a:endParaRPr lang="en-US" sz="1800" dirty="0">
              <a:latin typeface="+mn-lt"/>
            </a:endParaRPr>
          </a:p>
          <a:p>
            <a:endParaRPr lang="en-US" dirty="0" smtClean="0">
              <a:latin typeface="+mn-lt"/>
            </a:endParaRPr>
          </a:p>
          <a:p>
            <a:endParaRPr lang="en-US" dirty="0">
              <a:latin typeface="+mn-lt"/>
            </a:endParaRPr>
          </a:p>
          <a:p>
            <a:endParaRPr lang="en-US" dirty="0" smtClean="0">
              <a:latin typeface="+mn-lt"/>
            </a:endParaRPr>
          </a:p>
          <a:p>
            <a:endParaRPr lang="en-US" dirty="0">
              <a:latin typeface="+mn-lt"/>
            </a:endParaRPr>
          </a:p>
          <a:p>
            <a:endParaRPr lang="en-US" dirty="0" smtClean="0">
              <a:latin typeface="+mn-lt"/>
            </a:endParaRPr>
          </a:p>
          <a:p>
            <a:endParaRPr lang="en-US" dirty="0">
              <a:latin typeface="+mn-lt"/>
            </a:endParaRPr>
          </a:p>
          <a:p>
            <a:endParaRPr lang="en-US" dirty="0" smtClean="0">
              <a:latin typeface="+mn-lt"/>
            </a:endParaRPr>
          </a:p>
          <a:p>
            <a:endParaRPr lang="en-US" dirty="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105</a:t>
            </a:fld>
            <a:endParaRPr lang="en-US" dirty="0">
              <a:solidFill>
                <a:srgbClr val="268097">
                  <a:tint val="75000"/>
                </a:srgbClr>
              </a:solidFill>
            </a:endParaRPr>
          </a:p>
        </p:txBody>
      </p:sp>
    </p:spTree>
    <p:extLst>
      <p:ext uri="{BB962C8B-B14F-4D97-AF65-F5344CB8AC3E}">
        <p14:creationId xmlns:p14="http://schemas.microsoft.com/office/powerpoint/2010/main" val="97504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Air Act of 1970: </a:t>
            </a:r>
            <a:r>
              <a:rPr lang="en-US" dirty="0" smtClean="0">
                <a:solidFill>
                  <a:schemeClr val="tx2"/>
                </a:solidFill>
              </a:rPr>
              <a:t>Outcomes</a:t>
            </a:r>
            <a:endParaRPr lang="en-US" dirty="0">
              <a:solidFill>
                <a:schemeClr val="tx2"/>
              </a:solidFill>
            </a:endParaRPr>
          </a:p>
        </p:txBody>
      </p:sp>
      <p:sp>
        <p:nvSpPr>
          <p:cNvPr id="3" name="Content Placeholder 2"/>
          <p:cNvSpPr>
            <a:spLocks noGrp="1"/>
          </p:cNvSpPr>
          <p:nvPr>
            <p:ph sz="quarter" idx="12"/>
          </p:nvPr>
        </p:nvSpPr>
        <p:spPr>
          <a:xfrm>
            <a:off x="7677808" y="2391249"/>
            <a:ext cx="4132900" cy="4127500"/>
          </a:xfrm>
        </p:spPr>
        <p:txBody>
          <a:bodyPr/>
          <a:lstStyle/>
          <a:p>
            <a:pPr marL="285750" indent="-285750">
              <a:lnSpc>
                <a:spcPct val="110000"/>
              </a:lnSpc>
              <a:buFont typeface="Arial" panose="020B0604020202020204" pitchFamily="34" charset="0"/>
              <a:buChar char="•"/>
            </a:pPr>
            <a:r>
              <a:rPr lang="en-US" sz="1800" dirty="0" smtClean="0">
                <a:latin typeface="+mn-lt"/>
              </a:rPr>
              <a:t>The costs were not insignificant though as EPA-designated </a:t>
            </a:r>
            <a:r>
              <a:rPr lang="en-US" sz="1800" dirty="0">
                <a:latin typeface="+mn-lt"/>
              </a:rPr>
              <a:t>“non-attainment counties</a:t>
            </a:r>
            <a:r>
              <a:rPr lang="en-US" sz="1800" dirty="0" smtClean="0">
                <a:latin typeface="+mn-lt"/>
              </a:rPr>
              <a:t>” experienced reduc</a:t>
            </a:r>
            <a:r>
              <a:rPr lang="en-US" sz="1800" dirty="0" smtClean="0">
                <a:latin typeface="+mn-lt"/>
              </a:rPr>
              <a:t>tions in economic activity</a:t>
            </a:r>
            <a:endParaRPr lang="en-US" sz="1800" dirty="0">
              <a:latin typeface="+mn-lt"/>
            </a:endParaRPr>
          </a:p>
          <a:p>
            <a:pPr marL="650326" lvl="1" indent="-285750">
              <a:lnSpc>
                <a:spcPct val="110000"/>
              </a:lnSpc>
              <a:buFont typeface="Arial" panose="020B0604020202020204" pitchFamily="34" charset="0"/>
              <a:buChar char="•"/>
            </a:pPr>
            <a:r>
              <a:rPr lang="en-US" sz="1800" dirty="0"/>
              <a:t>Non-attainment counties lost 590k </a:t>
            </a:r>
            <a:r>
              <a:rPr lang="en-US" sz="1800" dirty="0" smtClean="0"/>
              <a:t>jobs and $75 billion (1987 dollars) of output in polluting industries </a:t>
            </a:r>
            <a:r>
              <a:rPr lang="en-US" sz="1800" dirty="0" smtClean="0"/>
              <a:t> between 1972 and 1987 (Greenstone </a:t>
            </a:r>
            <a:r>
              <a:rPr lang="en-US" sz="1800" dirty="0" smtClean="0"/>
              <a:t>2002)</a:t>
            </a:r>
            <a:endParaRPr lang="en-US" sz="1600" dirty="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106</a:t>
            </a:fld>
            <a:endParaRPr lang="en-US" dirty="0">
              <a:solidFill>
                <a:srgbClr val="268097">
                  <a:tint val="75000"/>
                </a:srgbClr>
              </a:solidFill>
            </a:endParaRPr>
          </a:p>
        </p:txBody>
      </p:sp>
      <p:graphicFrame>
        <p:nvGraphicFramePr>
          <p:cNvPr id="6" name="Chart 5"/>
          <p:cNvGraphicFramePr/>
          <p:nvPr>
            <p:extLst>
              <p:ext uri="{D42A27DB-BD31-4B8C-83A1-F6EECF244321}">
                <p14:modId xmlns:p14="http://schemas.microsoft.com/office/powerpoint/2010/main" val="1948660289"/>
              </p:ext>
            </p:extLst>
          </p:nvPr>
        </p:nvGraphicFramePr>
        <p:xfrm>
          <a:off x="846667" y="2114064"/>
          <a:ext cx="6957264" cy="44046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09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2734444"/>
              </p:ext>
            </p:extLst>
          </p:nvPr>
        </p:nvGraphicFramePr>
        <p:xfrm>
          <a:off x="914400" y="2136913"/>
          <a:ext cx="6705600" cy="427971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687733" y="2657752"/>
            <a:ext cx="3318934" cy="1477328"/>
          </a:xfrm>
          <a:prstGeom prst="rect">
            <a:avLst/>
          </a:prstGeom>
          <a:noFill/>
        </p:spPr>
        <p:txBody>
          <a:bodyPr wrap="square" rtlCol="0">
            <a:spAutoFit/>
          </a:bodyPr>
          <a:lstStyle/>
          <a:p>
            <a:r>
              <a:rPr lang="en-US" dirty="0" smtClean="0"/>
              <a:t>The largest life expectancy gains from the Clean Air Act were in small, industrial towns and cities.</a:t>
            </a:r>
          </a:p>
          <a:p>
            <a:endParaRPr lang="en-US" dirty="0"/>
          </a:p>
        </p:txBody>
      </p:sp>
      <p:sp>
        <p:nvSpPr>
          <p:cNvPr id="5" name="Title 1"/>
          <p:cNvSpPr>
            <a:spLocks noGrp="1"/>
          </p:cNvSpPr>
          <p:nvPr>
            <p:ph type="title"/>
          </p:nvPr>
        </p:nvSpPr>
        <p:spPr>
          <a:xfrm>
            <a:off x="846667" y="1524000"/>
            <a:ext cx="10160000" cy="590064"/>
          </a:xfrm>
        </p:spPr>
        <p:txBody>
          <a:bodyPr/>
          <a:lstStyle/>
          <a:p>
            <a:r>
              <a:rPr lang="en-US" dirty="0"/>
              <a:t>Clean Air Act of 1970: </a:t>
            </a:r>
            <a:r>
              <a:rPr lang="en-US" dirty="0">
                <a:solidFill>
                  <a:schemeClr val="tx2"/>
                </a:solidFill>
              </a:rPr>
              <a:t>Outcomes</a:t>
            </a:r>
            <a:endParaRPr lang="en-US" dirty="0"/>
          </a:p>
        </p:txBody>
      </p:sp>
      <p:sp>
        <p:nvSpPr>
          <p:cNvPr id="2" name="Slide Number Placeholder 1"/>
          <p:cNvSpPr>
            <a:spLocks noGrp="1"/>
          </p:cNvSpPr>
          <p:nvPr>
            <p:ph type="sldNum" sz="quarter" idx="11"/>
          </p:nvPr>
        </p:nvSpPr>
        <p:spPr/>
        <p:txBody>
          <a:bodyPr/>
          <a:lstStyle/>
          <a:p>
            <a:fld id="{89CCB5FB-16D9-7C48-89F1-FBC82D9218F8}" type="slidenum">
              <a:rPr lang="en-US" smtClean="0">
                <a:solidFill>
                  <a:srgbClr val="268097">
                    <a:tint val="75000"/>
                  </a:srgbClr>
                </a:solidFill>
              </a:rPr>
              <a:pPr/>
              <a:t>107</a:t>
            </a:fld>
            <a:endParaRPr lang="en-US" dirty="0">
              <a:solidFill>
                <a:srgbClr val="268097">
                  <a:tint val="75000"/>
                </a:srgbClr>
              </a:solidFill>
            </a:endParaRPr>
          </a:p>
        </p:txBody>
      </p:sp>
    </p:spTree>
    <p:extLst>
      <p:ext uri="{BB962C8B-B14F-4D97-AF65-F5344CB8AC3E}">
        <p14:creationId xmlns:p14="http://schemas.microsoft.com/office/powerpoint/2010/main" val="4587968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1990 CAA Amendments</a:t>
            </a:r>
            <a:endParaRPr lang="en-US" dirty="0"/>
          </a:p>
        </p:txBody>
      </p:sp>
      <p:sp>
        <p:nvSpPr>
          <p:cNvPr id="3" name="Content Placeholder 2"/>
          <p:cNvSpPr>
            <a:spLocks noGrp="1"/>
          </p:cNvSpPr>
          <p:nvPr>
            <p:ph sz="quarter" idx="12"/>
          </p:nvPr>
        </p:nvSpPr>
        <p:spPr>
          <a:xfrm>
            <a:off x="846666" y="2222500"/>
            <a:ext cx="5318160" cy="4127500"/>
          </a:xfrm>
        </p:spPr>
        <p:txBody>
          <a:bodyPr/>
          <a:lstStyle/>
          <a:p>
            <a:pPr marL="285750" indent="-285750">
              <a:buFont typeface="Arial" panose="020B0604020202020204" pitchFamily="34" charset="0"/>
              <a:buChar char="•"/>
            </a:pPr>
            <a:r>
              <a:rPr lang="en-US" sz="1800" dirty="0" smtClean="0">
                <a:latin typeface="+mn-lt"/>
              </a:rPr>
              <a:t>Broadly, these amendments introduced a wider variety of policies, including performance-based standards and cap and trade</a:t>
            </a:r>
          </a:p>
          <a:p>
            <a:pPr marL="285750" indent="-285750">
              <a:buFont typeface="Arial" panose="020B0604020202020204" pitchFamily="34" charset="0"/>
              <a:buChar char="•"/>
            </a:pPr>
            <a:r>
              <a:rPr lang="en-US" sz="1800" dirty="0" smtClean="0">
                <a:latin typeface="+mn-lt"/>
              </a:rPr>
              <a:t>Set deadlines for attainment of standards, allowing most nonattainment regions 6 years to meet standards</a:t>
            </a:r>
          </a:p>
          <a:p>
            <a:pPr marL="285750" indent="-285750">
              <a:buFont typeface="Arial" panose="020B0604020202020204" pitchFamily="34" charset="0"/>
              <a:buChar char="•"/>
            </a:pPr>
            <a:r>
              <a:rPr lang="en-US" sz="1800" dirty="0" smtClean="0">
                <a:latin typeface="+mn-lt"/>
              </a:rPr>
              <a:t>Introduces market approach to curbing sulfur dioxide emissions to address acid rain</a:t>
            </a:r>
          </a:p>
          <a:p>
            <a:pPr marL="285750" indent="-285750">
              <a:buFont typeface="Arial" panose="020B0604020202020204" pitchFamily="34" charset="0"/>
              <a:buChar char="•"/>
            </a:pPr>
            <a:r>
              <a:rPr lang="en-US" sz="1800" dirty="0" smtClean="0">
                <a:latin typeface="+mn-lt"/>
              </a:rPr>
              <a:t>Tightens pollution standards for automobile emissions and introduces pilot program in California for low-emissions automobile manufacture and sale</a:t>
            </a:r>
            <a:endParaRPr lang="en-US" sz="1800" dirty="0">
              <a:latin typeface="+mn-lt"/>
            </a:endParaRPr>
          </a:p>
        </p:txBody>
      </p:sp>
      <p:pic>
        <p:nvPicPr>
          <p:cNvPr id="1026" name="Picture 2" descr="https://cdn.americanprogress.org/wp-content/uploads/2015/11/13100453/AP_9011150126PRIMARY-620x3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07" y="2222500"/>
            <a:ext cx="5671960" cy="32933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05519" y="5624333"/>
            <a:ext cx="5822535" cy="369332"/>
          </a:xfrm>
          <a:prstGeom prst="rect">
            <a:avLst/>
          </a:prstGeom>
          <a:noFill/>
        </p:spPr>
        <p:txBody>
          <a:bodyPr wrap="square" rtlCol="0">
            <a:spAutoFit/>
          </a:bodyPr>
          <a:lstStyle/>
          <a:p>
            <a:r>
              <a:rPr lang="en-US" dirty="0" smtClean="0"/>
              <a:t>President Bush after signing 1990 CAA</a:t>
            </a:r>
            <a:endParaRPr lang="en-US" dirty="0"/>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108</a:t>
            </a:fld>
            <a:endParaRPr lang="en-US" dirty="0">
              <a:solidFill>
                <a:srgbClr val="268097">
                  <a:tint val="75000"/>
                </a:srgbClr>
              </a:solidFill>
            </a:endParaRPr>
          </a:p>
        </p:txBody>
      </p:sp>
    </p:spTree>
    <p:extLst>
      <p:ext uri="{BB962C8B-B14F-4D97-AF65-F5344CB8AC3E}">
        <p14:creationId xmlns:p14="http://schemas.microsoft.com/office/powerpoint/2010/main" val="138236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786" y="1569954"/>
            <a:ext cx="10160000" cy="644165"/>
          </a:xfrm>
        </p:spPr>
        <p:txBody>
          <a:bodyPr/>
          <a:lstStyle/>
          <a:p>
            <a:r>
              <a:rPr lang="en-US" dirty="0" smtClean="0"/>
              <a:t>Main takeaways</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Box 3"/>
          <p:cNvSpPr txBox="1"/>
          <p:nvPr/>
        </p:nvSpPr>
        <p:spPr>
          <a:xfrm>
            <a:off x="846666" y="2369731"/>
            <a:ext cx="10469034" cy="5016758"/>
          </a:xfrm>
          <a:prstGeom prst="rect">
            <a:avLst/>
          </a:prstGeom>
          <a:noFill/>
        </p:spPr>
        <p:txBody>
          <a:bodyPr wrap="square" rtlCol="0">
            <a:spAutoFit/>
          </a:bodyPr>
          <a:lstStyle/>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smtClean="0">
                <a:ln>
                  <a:noFill/>
                </a:ln>
                <a:solidFill>
                  <a:schemeClr val="bg2">
                    <a:lumMod val="95000"/>
                  </a:schemeClr>
                </a:solidFill>
                <a:effectLst/>
                <a:uLnTx/>
                <a:uFillTx/>
                <a:latin typeface="Gotham-Book"/>
              </a:rPr>
              <a:t>Many forms of energy consumption</a:t>
            </a:r>
            <a:r>
              <a:rPr kumimoji="0" lang="en-US" sz="2000" i="0" u="none" strike="noStrike" kern="1200" cap="none" spc="0" normalizeH="0" noProof="0" dirty="0" smtClean="0">
                <a:ln>
                  <a:noFill/>
                </a:ln>
                <a:solidFill>
                  <a:schemeClr val="bg2">
                    <a:lumMod val="95000"/>
                  </a:schemeClr>
                </a:solidFill>
                <a:effectLst/>
                <a:uLnTx/>
                <a:uFillTx/>
                <a:latin typeface="Gotham-Book"/>
              </a:rPr>
              <a:t> and production involve the release of pollution that is harmful to human well-being.</a:t>
            </a:r>
            <a:endParaRPr kumimoji="0" lang="en-US" sz="2000" i="0" u="none" strike="noStrike" kern="1200" cap="none" spc="0" normalizeH="0" baseline="0" noProof="0" dirty="0" smtClean="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smtClean="0">
                <a:ln>
                  <a:noFill/>
                </a:ln>
                <a:solidFill>
                  <a:schemeClr val="bg2">
                    <a:lumMod val="95000"/>
                  </a:schemeClr>
                </a:solidFill>
                <a:effectLst/>
                <a:uLnTx/>
                <a:uFillTx/>
                <a:latin typeface="Gotham-Book"/>
              </a:rPr>
              <a:t>Air pollution</a:t>
            </a:r>
            <a:r>
              <a:rPr kumimoji="0" lang="en-US" sz="2000" i="0" u="none" strike="noStrike" kern="1200" cap="none" spc="0" normalizeH="0" noProof="0" dirty="0" smtClean="0">
                <a:ln>
                  <a:noFill/>
                </a:ln>
                <a:solidFill>
                  <a:schemeClr val="bg2">
                    <a:lumMod val="95000"/>
                  </a:schemeClr>
                </a:solidFill>
                <a:effectLst/>
                <a:uLnTx/>
                <a:uFillTx/>
                <a:latin typeface="Gotham-Book"/>
              </a:rPr>
              <a:t> due to energy consumption has been a major source of concern since the 12</a:t>
            </a:r>
            <a:r>
              <a:rPr kumimoji="0" lang="en-US" sz="2000" i="0" u="none" strike="noStrike" kern="1200" cap="none" spc="0" normalizeH="0" baseline="30000" noProof="0" dirty="0" smtClean="0">
                <a:ln>
                  <a:noFill/>
                </a:ln>
                <a:solidFill>
                  <a:schemeClr val="bg2">
                    <a:lumMod val="95000"/>
                  </a:schemeClr>
                </a:solidFill>
                <a:effectLst/>
                <a:uLnTx/>
                <a:uFillTx/>
                <a:latin typeface="Gotham-Book"/>
              </a:rPr>
              <a:t>th</a:t>
            </a:r>
            <a:r>
              <a:rPr kumimoji="0" lang="en-US" sz="2000" i="0" u="none" strike="noStrike" kern="1200" cap="none" spc="0" normalizeH="0" noProof="0" dirty="0" smtClean="0">
                <a:ln>
                  <a:noFill/>
                </a:ln>
                <a:solidFill>
                  <a:schemeClr val="bg2">
                    <a:lumMod val="95000"/>
                  </a:schemeClr>
                </a:solidFill>
                <a:effectLst/>
                <a:uLnTx/>
                <a:uFillTx/>
                <a:latin typeface="Gotham-Book"/>
              </a:rPr>
              <a:t> century </a:t>
            </a:r>
            <a:r>
              <a:rPr lang="en-US" sz="2000" dirty="0" smtClean="0">
                <a:solidFill>
                  <a:schemeClr val="bg2">
                    <a:lumMod val="95000"/>
                  </a:schemeClr>
                </a:solidFill>
                <a:latin typeface="Gotham-Book"/>
              </a:rPr>
              <a:t>AD and remains an especially great risk to human well-being in today’s developing countries</a:t>
            </a:r>
            <a:r>
              <a:rPr kumimoji="0" lang="en-US" sz="2000" i="0" u="none" strike="noStrike" kern="1200" cap="none" spc="0" normalizeH="0" noProof="0" dirty="0" smtClean="0">
                <a:ln>
                  <a:noFill/>
                </a:ln>
                <a:solidFill>
                  <a:schemeClr val="bg2">
                    <a:lumMod val="95000"/>
                  </a:schemeClr>
                </a:solidFill>
                <a:effectLst/>
                <a:uLnTx/>
                <a:uFillTx/>
                <a:latin typeface="Gotham-Book"/>
              </a:rPr>
              <a:t>.</a:t>
            </a:r>
            <a:endParaRPr kumimoji="0" lang="en-US" sz="2000" i="0" u="none" strike="noStrike" kern="1200" cap="none" spc="0" normalizeH="0" baseline="0" noProof="0" dirty="0" smtClean="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smtClean="0">
                <a:ln>
                  <a:noFill/>
                </a:ln>
                <a:solidFill>
                  <a:schemeClr val="bg2">
                    <a:lumMod val="95000"/>
                  </a:schemeClr>
                </a:solidFill>
                <a:effectLst/>
                <a:uLnTx/>
                <a:uFillTx/>
                <a:latin typeface="Gotham-Book"/>
              </a:rPr>
              <a:t>Economists have developed</a:t>
            </a:r>
            <a:r>
              <a:rPr kumimoji="0" lang="en-US" sz="2000" i="0" u="none" strike="noStrike" kern="1200" cap="none" spc="0" normalizeH="0" noProof="0" dirty="0" smtClean="0">
                <a:ln>
                  <a:noFill/>
                </a:ln>
                <a:solidFill>
                  <a:schemeClr val="bg2">
                    <a:lumMod val="95000"/>
                  </a:schemeClr>
                </a:solidFill>
                <a:effectLst/>
                <a:uLnTx/>
                <a:uFillTx/>
                <a:latin typeface="Gotham-Book"/>
              </a:rPr>
              <a:t> a variety of theoretical and empirical methods to determine people’s willingness to pay for environmental quality. The application of these methods suggest that </a:t>
            </a:r>
            <a:r>
              <a:rPr lang="en-US" sz="2000" dirty="0" smtClean="0">
                <a:solidFill>
                  <a:schemeClr val="bg2">
                    <a:lumMod val="95000"/>
                  </a:schemeClr>
                </a:solidFill>
                <a:latin typeface="Gotham-Book"/>
              </a:rPr>
              <a:t>people around the world are willing to devote substantial resources for environmental quality</a:t>
            </a:r>
            <a:r>
              <a:rPr kumimoji="0" lang="en-US" sz="2000" i="0" u="none" strike="noStrike" kern="1200" cap="none" spc="0" normalizeH="0" baseline="0" noProof="0" dirty="0" smtClean="0">
                <a:ln>
                  <a:noFill/>
                </a:ln>
                <a:solidFill>
                  <a:schemeClr val="bg2">
                    <a:lumMod val="95000"/>
                  </a:schemeClr>
                </a:solidFill>
                <a:effectLst/>
                <a:uLnTx/>
                <a:uFillTx/>
                <a:latin typeface="Gotham-Book"/>
              </a:rPr>
              <a:t>.</a:t>
            </a:r>
            <a:endParaRPr lang="en-US" sz="2000" dirty="0">
              <a:solidFill>
                <a:schemeClr val="bg2">
                  <a:lumMod val="95000"/>
                </a:schemeClr>
              </a:solidFill>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lang="en-US" sz="2000" dirty="0" smtClean="0">
                <a:solidFill>
                  <a:schemeClr val="bg2">
                    <a:lumMod val="95000"/>
                  </a:schemeClr>
                </a:solidFill>
              </a:rPr>
              <a:t>US has a long track record of success at reducing pollution. Overall, it appears that benefits have been larger than costs, possibly substantially so.</a:t>
            </a:r>
            <a:endParaRPr lang="en-US" sz="2000" dirty="0">
              <a:solidFill>
                <a:schemeClr val="bg2">
                  <a:lumMod val="95000"/>
                </a:schemeClr>
              </a:solidFill>
            </a:endParaRPr>
          </a:p>
          <a:p>
            <a:pPr marL="457200" indent="-457200" defTabSz="456514">
              <a:spcBef>
                <a:spcPts val="800"/>
              </a:spcBef>
              <a:buFont typeface="+mj-lt"/>
              <a:buAutoNum type="arabicPeriod"/>
              <a:defRPr/>
            </a:pPr>
            <a:endParaRPr kumimoji="0" lang="en-US" sz="2000" i="0" u="none" strike="noStrike" kern="1200" cap="none" spc="0" normalizeH="0" baseline="0" noProof="0" dirty="0" smtClean="0">
              <a:ln>
                <a:noFill/>
              </a:ln>
              <a:solidFill>
                <a:schemeClr val="bg2">
                  <a:lumMod val="95000"/>
                </a:schemeClr>
              </a:solidFill>
              <a:effectLst/>
              <a:uLnTx/>
              <a:uFillTx/>
              <a:latin typeface="Gotham-Book"/>
            </a:endParaRPr>
          </a:p>
          <a:p>
            <a:pPr marR="0" lvl="0" algn="l" defTabSz="456514" rtl="0" eaLnBrk="1" fontAlgn="auto" latinLnBrk="0" hangingPunct="1">
              <a:lnSpc>
                <a:spcPct val="100000"/>
              </a:lnSpc>
              <a:spcBef>
                <a:spcPts val="800"/>
              </a:spcBef>
              <a:spcAft>
                <a:spcPts val="0"/>
              </a:spcAft>
              <a:buClrTx/>
              <a:buSzTx/>
              <a:tabLst/>
              <a:defRPr/>
            </a:pPr>
            <a:endParaRPr kumimoji="0" lang="en-US" sz="2000" b="0" i="0" u="none" strike="noStrike" kern="1200" cap="none" spc="0" normalizeH="0" baseline="0" noProof="0" dirty="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chemeClr val="bg2">
                  <a:lumMod val="95000"/>
                </a:schemeClr>
              </a:solidFill>
              <a:effectLst/>
              <a:uLnTx/>
              <a:uFillTx/>
              <a:latin typeface="Gotham-Book"/>
            </a:endParaRPr>
          </a:p>
        </p:txBody>
      </p:sp>
    </p:spTree>
    <p:extLst>
      <p:ext uri="{BB962C8B-B14F-4D97-AF65-F5344CB8AC3E}">
        <p14:creationId xmlns:p14="http://schemas.microsoft.com/office/powerpoint/2010/main" val="1434498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VOCs and Ground-Level Ozone</a:t>
            </a:r>
            <a:endParaRPr lang="en-US" dirty="0"/>
          </a:p>
        </p:txBody>
      </p:sp>
      <p:sp>
        <p:nvSpPr>
          <p:cNvPr id="3" name="Content Placeholder 2"/>
          <p:cNvSpPr>
            <a:spLocks noGrp="1"/>
          </p:cNvSpPr>
          <p:nvPr>
            <p:ph sz="quarter" idx="12"/>
          </p:nvPr>
        </p:nvSpPr>
        <p:spPr>
          <a:xfrm>
            <a:off x="846666" y="2222500"/>
            <a:ext cx="7298851" cy="4127500"/>
          </a:xfrm>
        </p:spPr>
        <p:txBody>
          <a:bodyPr/>
          <a:lstStyle/>
          <a:p>
            <a:pPr marL="342900" indent="-342900">
              <a:lnSpc>
                <a:spcPct val="110000"/>
              </a:lnSpc>
              <a:buFont typeface="Arial" panose="020B0604020202020204" pitchFamily="34" charset="0"/>
              <a:buChar char="•"/>
            </a:pPr>
            <a:r>
              <a:rPr lang="en-US" sz="2000" dirty="0" smtClean="0">
                <a:latin typeface="+mn-lt"/>
              </a:rPr>
              <a:t>Volatile organic compounds (VOCs) include methane, formaldehyde, and many other vaporous chemicals</a:t>
            </a:r>
          </a:p>
          <a:p>
            <a:pPr marL="342900" indent="-342900">
              <a:lnSpc>
                <a:spcPct val="110000"/>
              </a:lnSpc>
              <a:buFont typeface="Arial" panose="020B0604020202020204" pitchFamily="34" charset="0"/>
              <a:buChar char="•"/>
            </a:pPr>
            <a:r>
              <a:rPr lang="en-US" sz="2000" dirty="0" smtClean="0">
                <a:latin typeface="+mn-lt"/>
              </a:rPr>
              <a:t>VOC and NO</a:t>
            </a:r>
            <a:r>
              <a:rPr lang="en-US" sz="2000" baseline="-25000" dirty="0" smtClean="0">
                <a:latin typeface="+mn-lt"/>
              </a:rPr>
              <a:t>x</a:t>
            </a:r>
            <a:r>
              <a:rPr lang="en-US" sz="2000" dirty="0" smtClean="0">
                <a:latin typeface="+mn-lt"/>
              </a:rPr>
              <a:t> are perfect-complementary inputs in ozone formation, in the presence of direct sunlight</a:t>
            </a:r>
          </a:p>
          <a:p>
            <a:pPr marL="342900" indent="-342900">
              <a:lnSpc>
                <a:spcPct val="110000"/>
              </a:lnSpc>
              <a:buFont typeface="Arial" panose="020B0604020202020204" pitchFamily="34" charset="0"/>
              <a:buChar char="•"/>
            </a:pPr>
            <a:r>
              <a:rPr lang="en-US" sz="2000" dirty="0" smtClean="0">
                <a:latin typeface="+mn-lt"/>
              </a:rPr>
              <a:t>Ozone health effects:</a:t>
            </a:r>
          </a:p>
          <a:p>
            <a:pPr marL="707476" lvl="1" indent="-342900">
              <a:lnSpc>
                <a:spcPct val="110000"/>
              </a:lnSpc>
              <a:buFont typeface="Arial" panose="020B0604020202020204" pitchFamily="34" charset="0"/>
              <a:buChar char="•"/>
            </a:pPr>
            <a:r>
              <a:rPr lang="en-US" sz="2000" dirty="0"/>
              <a:t>R</a:t>
            </a:r>
            <a:r>
              <a:rPr lang="en-US" sz="2000" dirty="0" smtClean="0">
                <a:latin typeface="+mn-lt"/>
              </a:rPr>
              <a:t>educes lung function in short-term</a:t>
            </a:r>
          </a:p>
          <a:p>
            <a:pPr marL="707476" lvl="1" indent="-342900">
              <a:lnSpc>
                <a:spcPct val="110000"/>
              </a:lnSpc>
              <a:buFont typeface="Arial" panose="020B0604020202020204" pitchFamily="34" charset="0"/>
              <a:buChar char="•"/>
            </a:pPr>
            <a:r>
              <a:rPr lang="en-US" sz="2000" dirty="0" smtClean="0"/>
              <a:t>Irritates </a:t>
            </a:r>
            <a:r>
              <a:rPr lang="en-US" sz="2000" dirty="0" smtClean="0">
                <a:latin typeface="+mn-lt"/>
              </a:rPr>
              <a:t>&amp; weakens the respiratory system</a:t>
            </a:r>
          </a:p>
          <a:p>
            <a:pPr marL="707476" lvl="1" indent="-342900">
              <a:lnSpc>
                <a:spcPct val="110000"/>
              </a:lnSpc>
              <a:buFont typeface="Arial" panose="020B0604020202020204" pitchFamily="34" charset="0"/>
              <a:buChar char="•"/>
            </a:pPr>
            <a:r>
              <a:rPr lang="en-US" sz="2000" dirty="0" smtClean="0"/>
              <a:t>Increases long-term risks of bronchitis and lung disease</a:t>
            </a:r>
          </a:p>
          <a:p>
            <a:pPr marL="342900" indent="-342900">
              <a:lnSpc>
                <a:spcPct val="110000"/>
              </a:lnSpc>
              <a:buFont typeface="Arial" panose="020B0604020202020204" pitchFamily="34" charset="0"/>
              <a:buChar char="•"/>
            </a:pPr>
            <a:r>
              <a:rPr lang="en-US" sz="2000" dirty="0" smtClean="0">
                <a:latin typeface="+mn-lt"/>
              </a:rPr>
              <a:t>Ozone is the primary component of smog…</a:t>
            </a:r>
          </a:p>
        </p:txBody>
      </p:sp>
      <p:pic>
        <p:nvPicPr>
          <p:cNvPr id="4" name="Picture 3"/>
          <p:cNvPicPr>
            <a:picLocks noChangeAspect="1"/>
          </p:cNvPicPr>
          <p:nvPr/>
        </p:nvPicPr>
        <p:blipFill>
          <a:blip r:embed="rId3"/>
          <a:stretch>
            <a:fillRect/>
          </a:stretch>
        </p:blipFill>
        <p:spPr>
          <a:xfrm>
            <a:off x="8153750" y="3668110"/>
            <a:ext cx="3788334" cy="2466154"/>
          </a:xfrm>
          <a:prstGeom prst="rect">
            <a:avLst/>
          </a:prstGeom>
        </p:spPr>
      </p:pic>
      <p:sp>
        <p:nvSpPr>
          <p:cNvPr id="5" name="TextBox 4"/>
          <p:cNvSpPr txBox="1"/>
          <p:nvPr/>
        </p:nvSpPr>
        <p:spPr>
          <a:xfrm>
            <a:off x="8250620" y="6134264"/>
            <a:ext cx="35840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68097"/>
                </a:solidFill>
                <a:effectLst/>
                <a:uLnTx/>
                <a:uFillTx/>
                <a:latin typeface="Gotham-Book"/>
                <a:ea typeface="+mn-ea"/>
                <a:cs typeface="+mn-cs"/>
              </a:rPr>
              <a:t>VOCs </a:t>
            </a:r>
            <a:r>
              <a:rPr lang="en-US" sz="1400" dirty="0">
                <a:solidFill>
                  <a:srgbClr val="268097"/>
                </a:solidFill>
                <a:latin typeface="Gotham-Book"/>
              </a:rPr>
              <a:t>i</a:t>
            </a:r>
            <a:r>
              <a:rPr kumimoji="0" lang="en-US" sz="1400" b="0" i="0" u="none" strike="noStrike" kern="1200" cap="none" spc="0" normalizeH="0" baseline="0" noProof="0" dirty="0" smtClean="0">
                <a:ln>
                  <a:noFill/>
                </a:ln>
                <a:solidFill>
                  <a:srgbClr val="268097"/>
                </a:solidFill>
                <a:effectLst/>
                <a:uLnTx/>
                <a:uFillTx/>
                <a:latin typeface="Gotham-Book"/>
                <a:ea typeface="+mn-ea"/>
                <a:cs typeface="+mn-cs"/>
              </a:rPr>
              <a:t>s the limiting reagent in ground-level ozone for NYC smog</a:t>
            </a:r>
            <a:endParaRPr kumimoji="0" lang="en-US" sz="1400" b="0" i="0" u="none" strike="noStrike" kern="1200" cap="none" spc="0" normalizeH="0" baseline="0" noProof="0" dirty="0">
              <a:ln>
                <a:noFill/>
              </a:ln>
              <a:solidFill>
                <a:srgbClr val="268097"/>
              </a:solidFill>
              <a:effectLst/>
              <a:uLnTx/>
              <a:uFillTx/>
              <a:latin typeface="Gotham-Book"/>
              <a:ea typeface="+mn-ea"/>
              <a:cs typeface="+mn-cs"/>
            </a:endParaRPr>
          </a:p>
        </p:txBody>
      </p:sp>
      <p:pic>
        <p:nvPicPr>
          <p:cNvPr id="6" name="Picture 5"/>
          <p:cNvPicPr>
            <a:picLocks noChangeAspect="1"/>
          </p:cNvPicPr>
          <p:nvPr/>
        </p:nvPicPr>
        <p:blipFill>
          <a:blip r:embed="rId4"/>
          <a:stretch>
            <a:fillRect/>
          </a:stretch>
        </p:blipFill>
        <p:spPr>
          <a:xfrm>
            <a:off x="9968475" y="1051505"/>
            <a:ext cx="2076384" cy="2516577"/>
          </a:xfrm>
          <a:prstGeom prst="rect">
            <a:avLst/>
          </a:prstGeom>
        </p:spPr>
      </p:pic>
      <p:sp>
        <p:nvSpPr>
          <p:cNvPr id="7" name="TextBox 6"/>
          <p:cNvSpPr txBox="1"/>
          <p:nvPr/>
        </p:nvSpPr>
        <p:spPr>
          <a:xfrm>
            <a:off x="8529143" y="2821724"/>
            <a:ext cx="151349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268097"/>
                </a:solidFill>
                <a:effectLst/>
                <a:uLnTx/>
                <a:uFillTx/>
                <a:latin typeface="Gotham-Book"/>
                <a:ea typeface="+mn-ea"/>
                <a:cs typeface="+mn-cs"/>
              </a:rPr>
              <a:t>Many VOCs are identifiable from their odors</a:t>
            </a:r>
            <a:endParaRPr kumimoji="0" lang="en-US" sz="1200" b="0" i="0" u="none" strike="noStrike" kern="1200" cap="none" spc="0" normalizeH="0" baseline="0" noProof="0" dirty="0">
              <a:ln>
                <a:noFill/>
              </a:ln>
              <a:solidFill>
                <a:srgbClr val="268097"/>
              </a:solidFill>
              <a:effectLst/>
              <a:uLnTx/>
              <a:uFillTx/>
              <a:latin typeface="Gotham-Book"/>
              <a:ea typeface="+mn-ea"/>
              <a:cs typeface="+mn-cs"/>
            </a:endParaRPr>
          </a:p>
        </p:txBody>
      </p:sp>
      <p:sp>
        <p:nvSpPr>
          <p:cNvPr id="8" name="Slide Number Placeholder 7"/>
          <p:cNvSpPr>
            <a:spLocks noGrp="1"/>
          </p:cNvSpPr>
          <p:nvPr>
            <p:ph type="sldNum" sz="quarter" idx="11"/>
          </p:nvPr>
        </p:nvSpPr>
        <p:spPr/>
        <p:txBody>
          <a:bodyPr/>
          <a:lstStyle/>
          <a:p>
            <a:fld id="{89CCB5FB-16D9-7C48-89F1-FBC82D9218F8}" type="slidenum">
              <a:rPr lang="en-US" smtClean="0">
                <a:solidFill>
                  <a:srgbClr val="268097">
                    <a:tint val="75000"/>
                  </a:srgbClr>
                </a:solidFill>
              </a:rPr>
              <a:pPr/>
              <a:t>11</a:t>
            </a:fld>
            <a:endParaRPr lang="en-US" dirty="0">
              <a:solidFill>
                <a:srgbClr val="268097">
                  <a:tint val="75000"/>
                </a:srgbClr>
              </a:solidFill>
            </a:endParaRPr>
          </a:p>
        </p:txBody>
      </p:sp>
    </p:spTree>
    <p:extLst>
      <p:ext uri="{BB962C8B-B14F-4D97-AF65-F5344CB8AC3E}">
        <p14:creationId xmlns:p14="http://schemas.microsoft.com/office/powerpoint/2010/main" val="1471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smtClean="0"/>
              <a:t>Particulate Matter (PM)</a:t>
            </a:r>
            <a:endParaRPr lang="en-US" dirty="0"/>
          </a:p>
        </p:txBody>
      </p:sp>
      <p:sp>
        <p:nvSpPr>
          <p:cNvPr id="3" name="Content Placeholder 2"/>
          <p:cNvSpPr>
            <a:spLocks noGrp="1"/>
          </p:cNvSpPr>
          <p:nvPr>
            <p:ph sz="quarter" idx="12"/>
          </p:nvPr>
        </p:nvSpPr>
        <p:spPr>
          <a:xfrm>
            <a:off x="846668" y="2222500"/>
            <a:ext cx="8158788" cy="4127500"/>
          </a:xfrm>
        </p:spPr>
        <p:txBody>
          <a:bodyPr/>
          <a:lstStyle/>
          <a:p>
            <a:pPr marL="342900" indent="-342900">
              <a:spcAft>
                <a:spcPts val="300"/>
              </a:spcAft>
              <a:buFont typeface="Arial" panose="020B0604020202020204" pitchFamily="34" charset="0"/>
              <a:buChar char="•"/>
            </a:pPr>
            <a:r>
              <a:rPr lang="en-US" sz="2000" dirty="0" smtClean="0">
                <a:latin typeface="+mn-lt"/>
              </a:rPr>
              <a:t>Tiny airborne particles, e.g. mineral dust, smoke, ammonium nitrate, etc.</a:t>
            </a:r>
          </a:p>
          <a:p>
            <a:pPr marL="342900" indent="-342900">
              <a:spcAft>
                <a:spcPts val="300"/>
              </a:spcAft>
              <a:buFont typeface="Arial" panose="020B0604020202020204" pitchFamily="34" charset="0"/>
              <a:buChar char="•"/>
            </a:pPr>
            <a:r>
              <a:rPr lang="en-US" sz="2000" dirty="0">
                <a:latin typeface="+mn-lt"/>
              </a:rPr>
              <a:t>Many sources, including reactions of NO</a:t>
            </a:r>
            <a:r>
              <a:rPr lang="en-US" sz="2000" baseline="-25000" dirty="0">
                <a:latin typeface="+mn-lt"/>
              </a:rPr>
              <a:t>x</a:t>
            </a:r>
            <a:r>
              <a:rPr lang="en-US" sz="2000" dirty="0">
                <a:latin typeface="+mn-lt"/>
              </a:rPr>
              <a:t> or SO</a:t>
            </a:r>
            <a:r>
              <a:rPr lang="en-US" sz="2000" baseline="-25000" dirty="0">
                <a:latin typeface="+mn-lt"/>
              </a:rPr>
              <a:t>2</a:t>
            </a:r>
            <a:r>
              <a:rPr lang="en-US" sz="2000" dirty="0">
                <a:latin typeface="+mn-lt"/>
              </a:rPr>
              <a:t> in the atmosphere</a:t>
            </a:r>
          </a:p>
          <a:p>
            <a:pPr marL="342900" indent="-342900">
              <a:spcAft>
                <a:spcPts val="300"/>
              </a:spcAft>
              <a:buFont typeface="Arial" panose="020B0604020202020204" pitchFamily="34" charset="0"/>
              <a:buChar char="•"/>
            </a:pPr>
            <a:r>
              <a:rPr lang="en-US" sz="2000" dirty="0" smtClean="0">
                <a:latin typeface="+mn-lt"/>
              </a:rPr>
              <a:t>Classifications include PM</a:t>
            </a:r>
            <a:r>
              <a:rPr lang="en-US" sz="2000" baseline="-25000" dirty="0" smtClean="0">
                <a:latin typeface="+mn-lt"/>
              </a:rPr>
              <a:t>10</a:t>
            </a:r>
            <a:r>
              <a:rPr lang="en-US" sz="2000" dirty="0" smtClean="0">
                <a:latin typeface="+mn-lt"/>
              </a:rPr>
              <a:t> and PM</a:t>
            </a:r>
            <a:r>
              <a:rPr lang="en-US" sz="2000" baseline="-25000" dirty="0" smtClean="0">
                <a:latin typeface="+mn-lt"/>
              </a:rPr>
              <a:t>2.5</a:t>
            </a:r>
          </a:p>
          <a:p>
            <a:pPr marL="342900" indent="-342900">
              <a:spcAft>
                <a:spcPts val="300"/>
              </a:spcAft>
              <a:buFont typeface="Arial" panose="020B0604020202020204" pitchFamily="34" charset="0"/>
              <a:buChar char="•"/>
            </a:pPr>
            <a:r>
              <a:rPr lang="en-US" sz="2000" dirty="0" smtClean="0">
                <a:latin typeface="+mn-lt"/>
              </a:rPr>
              <a:t>PM</a:t>
            </a:r>
            <a:r>
              <a:rPr lang="en-US" sz="2000" baseline="-25000" dirty="0" smtClean="0">
                <a:latin typeface="+mn-lt"/>
              </a:rPr>
              <a:t>2.5</a:t>
            </a:r>
            <a:r>
              <a:rPr lang="en-US" sz="2000" dirty="0" smtClean="0">
                <a:latin typeface="+mn-lt"/>
              </a:rPr>
              <a:t> penetrates deep into the lungs with many negative health effects:</a:t>
            </a:r>
          </a:p>
          <a:p>
            <a:pPr marL="707476" lvl="1" indent="-342900">
              <a:spcAft>
                <a:spcPts val="300"/>
              </a:spcAft>
              <a:buFont typeface="Arial" panose="020B0604020202020204" pitchFamily="34" charset="0"/>
              <a:buChar char="•"/>
            </a:pPr>
            <a:r>
              <a:rPr lang="en-US" sz="1800" dirty="0" smtClean="0"/>
              <a:t>Decreased lung function</a:t>
            </a:r>
          </a:p>
          <a:p>
            <a:pPr marL="707476" lvl="1" indent="-342900">
              <a:spcAft>
                <a:spcPts val="300"/>
              </a:spcAft>
              <a:buFont typeface="Arial" panose="020B0604020202020204" pitchFamily="34" charset="0"/>
              <a:buChar char="•"/>
            </a:pPr>
            <a:r>
              <a:rPr lang="en-US" sz="1800" dirty="0" smtClean="0"/>
              <a:t>Respiratory problems, e.g. difficulty breathing, and respiratory diseases</a:t>
            </a:r>
          </a:p>
          <a:p>
            <a:pPr marL="707476" lvl="1" indent="-342900">
              <a:spcAft>
                <a:spcPts val="300"/>
              </a:spcAft>
              <a:buFont typeface="Arial" panose="020B0604020202020204" pitchFamily="34" charset="0"/>
              <a:buChar char="•"/>
            </a:pPr>
            <a:r>
              <a:rPr lang="en-US" sz="1800" dirty="0" smtClean="0"/>
              <a:t>Premature death and significantly reduced life expectancy</a:t>
            </a:r>
            <a:endParaRPr lang="en-US" sz="1800" dirty="0"/>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12</a:t>
            </a:fld>
            <a:endParaRPr lang="en-US" dirty="0">
              <a:solidFill>
                <a:srgbClr val="268097">
                  <a:tint val="75000"/>
                </a:srgbClr>
              </a:solidFill>
            </a:endParaRPr>
          </a:p>
        </p:txBody>
      </p:sp>
      <p:pic>
        <p:nvPicPr>
          <p:cNvPr id="6" name="Picture 5"/>
          <p:cNvPicPr>
            <a:picLocks noChangeAspect="1"/>
          </p:cNvPicPr>
          <p:nvPr/>
        </p:nvPicPr>
        <p:blipFill rotWithShape="1">
          <a:blip r:embed="rId3"/>
          <a:srcRect l="13425" r="32329"/>
          <a:stretch/>
        </p:blipFill>
        <p:spPr>
          <a:xfrm>
            <a:off x="9199419" y="2325573"/>
            <a:ext cx="2750127" cy="3382500"/>
          </a:xfrm>
          <a:prstGeom prst="rect">
            <a:avLst/>
          </a:prstGeom>
        </p:spPr>
      </p:pic>
    </p:spTree>
    <p:extLst>
      <p:ext uri="{BB962C8B-B14F-4D97-AF65-F5344CB8AC3E}">
        <p14:creationId xmlns:p14="http://schemas.microsoft.com/office/powerpoint/2010/main" val="179328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small is PM?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58" y="2070653"/>
            <a:ext cx="6226864" cy="4525439"/>
          </a:xfrm>
          <a:prstGeom prst="rect">
            <a:avLst/>
          </a:prstGeom>
        </p:spPr>
      </p:pic>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13</a:t>
            </a:fld>
            <a:endParaRPr lang="en-US" dirty="0">
              <a:solidFill>
                <a:srgbClr val="268097">
                  <a:tint val="75000"/>
                </a:srgbClr>
              </a:solidFill>
            </a:endParaRPr>
          </a:p>
        </p:txBody>
      </p:sp>
    </p:spTree>
    <p:extLst>
      <p:ext uri="{BB962C8B-B14F-4D97-AF65-F5344CB8AC3E}">
        <p14:creationId xmlns:p14="http://schemas.microsoft.com/office/powerpoint/2010/main" val="3014961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093154"/>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solidFill>
              </a:rPr>
              <a:t>Introduction to local pollution</a:t>
            </a:r>
          </a:p>
          <a:p>
            <a:pPr marL="914400" lvl="1" indent="-457200">
              <a:spcBef>
                <a:spcPts val="600"/>
              </a:spcBef>
              <a:buFont typeface="+mj-lt"/>
              <a:buAutoNum type="alphaLcParenR"/>
            </a:pPr>
            <a:r>
              <a:rPr lang="en-US" sz="2000" dirty="0" smtClean="0">
                <a:solidFill>
                  <a:schemeClr val="bg2">
                    <a:lumMod val="65000"/>
                  </a:schemeClr>
                </a:solidFill>
              </a:rPr>
              <a:t>Local Pollution Sources</a:t>
            </a:r>
          </a:p>
          <a:p>
            <a:pPr marL="914400" lvl="1" indent="-457200">
              <a:spcBef>
                <a:spcPts val="600"/>
              </a:spcBef>
              <a:buFont typeface="+mj-lt"/>
              <a:buAutoNum type="alphaLcParenR"/>
            </a:pPr>
            <a:r>
              <a:rPr lang="en-US" sz="2000" dirty="0" smtClean="0">
                <a:solidFill>
                  <a:schemeClr val="bg2">
                    <a:lumMod val="65000"/>
                  </a:schemeClr>
                </a:solidFill>
              </a:rPr>
              <a:t>Local Pollution Types</a:t>
            </a:r>
          </a:p>
          <a:p>
            <a:pPr marL="914400" lvl="1" indent="-457200">
              <a:spcBef>
                <a:spcPts val="600"/>
              </a:spcBef>
              <a:buFont typeface="+mj-lt"/>
              <a:buAutoNum type="alphaLcParenR"/>
            </a:pPr>
            <a:r>
              <a:rPr lang="en-US" sz="2000" dirty="0" smtClean="0">
                <a:solidFill>
                  <a:schemeClr val="bg2"/>
                </a:solidFill>
              </a:rPr>
              <a:t>Local Pollution Propagation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lumMod val="65000"/>
                  </a:schemeClr>
                </a:solidFill>
              </a:rPr>
              <a:t>Willingness to Pay for Environmental Quality</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919429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ollution with local effects needs not stay local</a:t>
            </a:r>
            <a:endParaRPr lang="en-US" dirty="0"/>
          </a:p>
        </p:txBody>
      </p:sp>
      <p:sp>
        <p:nvSpPr>
          <p:cNvPr id="3" name="Slide Number Placeholder 2"/>
          <p:cNvSpPr>
            <a:spLocks noGrp="1"/>
          </p:cNvSpPr>
          <p:nvPr>
            <p:ph type="sldNum" sz="quarter" idx="11"/>
          </p:nvPr>
        </p:nvSpPr>
        <p:spPr>
          <a:xfrm>
            <a:off x="835092" y="6425105"/>
            <a:ext cx="2844800" cy="365125"/>
          </a:xfrm>
        </p:spPr>
        <p:txBody>
          <a:bodyPr/>
          <a:lstStyle/>
          <a:p>
            <a:fld id="{89CCB5FB-16D9-7C48-89F1-FBC82D9218F8}" type="slidenum">
              <a:rPr lang="en-US" smtClean="0">
                <a:solidFill>
                  <a:srgbClr val="268097">
                    <a:tint val="75000"/>
                  </a:srgbClr>
                </a:solidFill>
              </a:rPr>
              <a:pPr/>
              <a:t>15</a:t>
            </a:fld>
            <a:endParaRPr lang="en-US" dirty="0">
              <a:solidFill>
                <a:srgbClr val="268097">
                  <a:tint val="75000"/>
                </a:srgbClr>
              </a:solidFill>
            </a:endParaRPr>
          </a:p>
        </p:txBody>
      </p:sp>
      <p:sp>
        <p:nvSpPr>
          <p:cNvPr id="4" name="Content Placeholder 3"/>
          <p:cNvSpPr>
            <a:spLocks noGrp="1"/>
          </p:cNvSpPr>
          <p:nvPr>
            <p:ph sz="quarter" idx="12"/>
          </p:nvPr>
        </p:nvSpPr>
        <p:spPr>
          <a:xfrm>
            <a:off x="7801337" y="2333075"/>
            <a:ext cx="3877519" cy="3861443"/>
          </a:xfrm>
        </p:spPr>
        <p:txBody>
          <a:bodyPr/>
          <a:lstStyle/>
          <a:p>
            <a:r>
              <a:rPr lang="en-US" sz="1800" dirty="0" smtClean="0">
                <a:latin typeface="+mn-lt"/>
              </a:rPr>
              <a:t>This NASA animation demonstrates how various types of air pollution travel around the world. 1 second ~ 1 week of pollution. </a:t>
            </a:r>
          </a:p>
          <a:p>
            <a:r>
              <a:rPr lang="en-US" sz="1800" dirty="0" smtClean="0">
                <a:latin typeface="+mn-lt"/>
              </a:rPr>
              <a:t>Most of the pollution in the animation occurs naturally</a:t>
            </a:r>
          </a:p>
          <a:p>
            <a:pPr algn="r"/>
            <a:endParaRPr lang="en-US" sz="1800" dirty="0" smtClean="0">
              <a:latin typeface="+mn-lt"/>
            </a:endParaRPr>
          </a:p>
          <a:p>
            <a:pPr algn="r">
              <a:spcBef>
                <a:spcPts val="600"/>
              </a:spcBef>
            </a:pPr>
            <a:r>
              <a:rPr lang="en-US" sz="1800" dirty="0" smtClean="0">
                <a:latin typeface="+mn-lt"/>
              </a:rPr>
              <a:t>Light blue = Sea salt</a:t>
            </a:r>
          </a:p>
          <a:p>
            <a:pPr algn="r">
              <a:spcBef>
                <a:spcPts val="600"/>
              </a:spcBef>
            </a:pPr>
            <a:r>
              <a:rPr lang="en-US" sz="1800" dirty="0" smtClean="0">
                <a:latin typeface="+mn-lt"/>
              </a:rPr>
              <a:t>Green = Organic &amp; black carbon</a:t>
            </a:r>
          </a:p>
          <a:p>
            <a:pPr algn="r">
              <a:spcBef>
                <a:spcPts val="600"/>
              </a:spcBef>
            </a:pPr>
            <a:r>
              <a:rPr lang="en-US" sz="1800" dirty="0" smtClean="0">
                <a:latin typeface="+mn-lt"/>
              </a:rPr>
              <a:t>White: Sulfates</a:t>
            </a:r>
          </a:p>
          <a:p>
            <a:pPr algn="r">
              <a:spcBef>
                <a:spcPts val="600"/>
              </a:spcBef>
            </a:pPr>
            <a:r>
              <a:rPr lang="en-US" sz="1800" dirty="0" smtClean="0">
                <a:latin typeface="+mn-lt"/>
              </a:rPr>
              <a:t>Red: Dust</a:t>
            </a:r>
          </a:p>
        </p:txBody>
      </p:sp>
      <p:pic>
        <p:nvPicPr>
          <p:cNvPr id="5" name="NASA Animation Shows Asian Air Pollution Moving Across the Glob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7129" y="2333075"/>
            <a:ext cx="6741611" cy="3792156"/>
          </a:xfrm>
          <a:prstGeom prst="rect">
            <a:avLst/>
          </a:prstGeom>
        </p:spPr>
      </p:pic>
    </p:spTree>
    <p:extLst>
      <p:ext uri="{BB962C8B-B14F-4D97-AF65-F5344CB8AC3E}">
        <p14:creationId xmlns:p14="http://schemas.microsoft.com/office/powerpoint/2010/main" val="14104656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2708434"/>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solidFill>
              </a:rPr>
              <a:t>Why does air pollution matter?</a:t>
            </a:r>
          </a:p>
          <a:p>
            <a:pPr marL="914400" lvl="1" indent="-457200">
              <a:spcBef>
                <a:spcPts val="600"/>
              </a:spcBef>
              <a:buFont typeface="+mj-lt"/>
              <a:buAutoNum type="alphaLcParenR"/>
            </a:pPr>
            <a:r>
              <a:rPr lang="en-US" sz="2000" dirty="0" smtClean="0">
                <a:solidFill>
                  <a:schemeClr val="bg2"/>
                </a:solidFill>
              </a:rPr>
              <a:t>Air Pollution from Energy Use, Past and Present</a:t>
            </a:r>
          </a:p>
          <a:p>
            <a:pPr marL="914400" lvl="1" indent="-457200">
              <a:spcBef>
                <a:spcPts val="600"/>
              </a:spcBef>
              <a:buFont typeface="+mj-lt"/>
              <a:buAutoNum type="alphaLcParenR"/>
            </a:pPr>
            <a:r>
              <a:rPr lang="en-US" sz="2000" dirty="0" smtClean="0">
                <a:solidFill>
                  <a:schemeClr val="bg2">
                    <a:lumMod val="65000"/>
                  </a:schemeClr>
                </a:solidFill>
              </a:rPr>
              <a:t>Air Pollution and Human Well-Being</a:t>
            </a:r>
          </a:p>
          <a:p>
            <a:pPr marL="342900" indent="-342900">
              <a:spcBef>
                <a:spcPts val="600"/>
              </a:spcBef>
              <a:buFont typeface="+mj-lt"/>
              <a:buAutoNum type="arabicPeriod"/>
            </a:pPr>
            <a:r>
              <a:rPr lang="en-US" sz="2000" dirty="0" smtClean="0">
                <a:solidFill>
                  <a:schemeClr val="bg2">
                    <a:lumMod val="65000"/>
                  </a:schemeClr>
                </a:solidFill>
              </a:rPr>
              <a:t>Willingness to Pay for Environmental Quality</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8521303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553860"/>
          </a:xfrm>
        </p:spPr>
        <p:txBody>
          <a:bodyPr/>
          <a:lstStyle/>
          <a:p>
            <a:r>
              <a:rPr lang="en-US" sz="3000" dirty="0" smtClean="0"/>
              <a:t>Air pollution from energy has long been a problem</a:t>
            </a:r>
            <a:endParaRPr lang="en-US" sz="3000"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17</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8307324" cy="4127500"/>
          </a:xfrm>
        </p:spPr>
        <p:txBody>
          <a:bodyPr/>
          <a:lstStyle/>
          <a:p>
            <a:pPr>
              <a:lnSpc>
                <a:spcPct val="110000"/>
              </a:lnSpc>
            </a:pPr>
            <a:r>
              <a:rPr lang="en-US" sz="1800" dirty="0" smtClean="0"/>
              <a:t>England burned </a:t>
            </a:r>
            <a:r>
              <a:rPr lang="en-US" sz="1800" dirty="0"/>
              <a:t>bituminous “sea-coal” </a:t>
            </a:r>
            <a:r>
              <a:rPr lang="en-US" sz="1800" dirty="0" smtClean="0"/>
              <a:t>starting </a:t>
            </a:r>
            <a:r>
              <a:rPr lang="en-US" sz="1800" dirty="0"/>
              <a:t>in the 12</a:t>
            </a:r>
            <a:r>
              <a:rPr lang="en-US" sz="1800" baseline="30000" dirty="0"/>
              <a:t>th</a:t>
            </a:r>
            <a:r>
              <a:rPr lang="en-US" sz="1800" dirty="0"/>
              <a:t>c AD </a:t>
            </a:r>
          </a:p>
          <a:p>
            <a:pPr marL="285750" indent="-285750">
              <a:lnSpc>
                <a:spcPct val="110000"/>
              </a:lnSpc>
              <a:spcBef>
                <a:spcPts val="800"/>
              </a:spcBef>
              <a:buFont typeface="Arial" panose="020B0604020202020204" pitchFamily="34" charset="0"/>
              <a:buChar char="•"/>
            </a:pPr>
            <a:r>
              <a:rPr lang="en-US" sz="1800" dirty="0">
                <a:latin typeface="+mn-lt"/>
              </a:rPr>
              <a:t>Inefficient burning led to frequent </a:t>
            </a:r>
            <a:r>
              <a:rPr lang="en-US" sz="1800" dirty="0" smtClean="0">
                <a:latin typeface="+mn-lt"/>
              </a:rPr>
              <a:t>smog </a:t>
            </a:r>
            <a:r>
              <a:rPr lang="en-US" sz="1800" dirty="0">
                <a:latin typeface="+mn-lt"/>
              </a:rPr>
              <a:t>in </a:t>
            </a:r>
            <a:r>
              <a:rPr lang="en-US" sz="1800" dirty="0" smtClean="0">
                <a:latin typeface="+mn-lt"/>
              </a:rPr>
              <a:t>London in Middle Ages</a:t>
            </a:r>
            <a:endParaRPr lang="en-US" sz="1800" dirty="0">
              <a:latin typeface="+mn-lt"/>
            </a:endParaRPr>
          </a:p>
          <a:p>
            <a:pPr marL="285750" indent="-285750">
              <a:lnSpc>
                <a:spcPct val="110000"/>
              </a:lnSpc>
              <a:spcBef>
                <a:spcPts val="800"/>
              </a:spcBef>
              <a:buFont typeface="Arial" panose="020B0604020202020204" pitchFamily="34" charset="0"/>
              <a:buChar char="•"/>
            </a:pPr>
            <a:r>
              <a:rPr lang="en-US" sz="1800" dirty="0">
                <a:latin typeface="+mn-lt"/>
              </a:rPr>
              <a:t>Around 1300, King Edward I banned sea </a:t>
            </a:r>
            <a:r>
              <a:rPr lang="en-US" sz="1800" dirty="0" smtClean="0">
                <a:latin typeface="+mn-lt"/>
              </a:rPr>
              <a:t>coal. Violators were punished by death.</a:t>
            </a:r>
          </a:p>
          <a:p>
            <a:pPr marL="285750" indent="-285750">
              <a:lnSpc>
                <a:spcPct val="110000"/>
              </a:lnSpc>
              <a:buFont typeface="Arial" panose="020B0604020202020204" pitchFamily="34" charset="0"/>
              <a:buChar char="•"/>
            </a:pPr>
            <a:r>
              <a:rPr lang="en-US" sz="1800" dirty="0">
                <a:latin typeface="+mn-lt"/>
              </a:rPr>
              <a:t>Shakespeare – “hover through the fog and filthy air” (Macbeth)</a:t>
            </a:r>
          </a:p>
          <a:p>
            <a:pPr marL="285750" indent="-285750">
              <a:lnSpc>
                <a:spcPct val="110000"/>
              </a:lnSpc>
              <a:buFont typeface="Arial" panose="020B0604020202020204" pitchFamily="34" charset="0"/>
              <a:buChar char="•"/>
            </a:pPr>
            <a:r>
              <a:rPr lang="en-US" sz="1800" dirty="0">
                <a:latin typeface="+mn-lt"/>
              </a:rPr>
              <a:t>By the 19</a:t>
            </a:r>
            <a:r>
              <a:rPr lang="en-US" sz="1800" baseline="30000" dirty="0">
                <a:latin typeface="+mn-lt"/>
              </a:rPr>
              <a:t>th</a:t>
            </a:r>
            <a:r>
              <a:rPr lang="en-US" sz="1800" dirty="0">
                <a:latin typeface="+mn-lt"/>
              </a:rPr>
              <a:t>c, </a:t>
            </a:r>
            <a:r>
              <a:rPr lang="en-US" sz="1800" dirty="0" smtClean="0">
                <a:latin typeface="+mn-lt"/>
              </a:rPr>
              <a:t>coal mines in Northern England and Wales provided over </a:t>
            </a:r>
            <a:r>
              <a:rPr lang="en-US" sz="1800" dirty="0">
                <a:latin typeface="+mn-lt"/>
              </a:rPr>
              <a:t>1 million Londoners </a:t>
            </a:r>
            <a:r>
              <a:rPr lang="en-US" sz="1800" dirty="0" smtClean="0">
                <a:latin typeface="+mn-lt"/>
              </a:rPr>
              <a:t>with coal </a:t>
            </a:r>
            <a:r>
              <a:rPr lang="en-US" sz="1800" dirty="0">
                <a:latin typeface="+mn-lt"/>
              </a:rPr>
              <a:t>for </a:t>
            </a:r>
            <a:r>
              <a:rPr lang="en-US" sz="1800" dirty="0" smtClean="0">
                <a:latin typeface="+mn-lt"/>
              </a:rPr>
              <a:t>heat</a:t>
            </a:r>
            <a:endParaRPr lang="en-US" sz="1800" dirty="0">
              <a:latin typeface="+mn-lt"/>
            </a:endParaRPr>
          </a:p>
          <a:p>
            <a:pPr marL="650326" lvl="1" indent="-285750">
              <a:lnSpc>
                <a:spcPct val="110000"/>
              </a:lnSpc>
              <a:buFont typeface="Arial" panose="020B0604020202020204" pitchFamily="34" charset="0"/>
              <a:buChar char="•"/>
            </a:pPr>
            <a:r>
              <a:rPr lang="en-US" sz="1800" dirty="0"/>
              <a:t>Led to infamous “pea-</a:t>
            </a:r>
            <a:r>
              <a:rPr lang="en-US" sz="1800" dirty="0" err="1"/>
              <a:t>soupers</a:t>
            </a:r>
            <a:r>
              <a:rPr lang="en-US" sz="1800" dirty="0"/>
              <a:t>,” e.g. at right</a:t>
            </a:r>
          </a:p>
          <a:p>
            <a:pPr marL="285750" indent="-285750">
              <a:lnSpc>
                <a:spcPct val="110000"/>
              </a:lnSpc>
              <a:spcBef>
                <a:spcPts val="800"/>
              </a:spcBef>
              <a:buFont typeface="Arial" panose="020B0604020202020204" pitchFamily="34" charset="0"/>
              <a:buChar char="•"/>
            </a:pPr>
            <a:endParaRPr lang="en-US" sz="1800" dirty="0">
              <a:latin typeface="+mn-lt"/>
            </a:endParaRPr>
          </a:p>
          <a:p>
            <a:endParaRPr lang="en-US" dirty="0"/>
          </a:p>
        </p:txBody>
      </p:sp>
      <p:pic>
        <p:nvPicPr>
          <p:cNvPr id="5" name="Picture 4"/>
          <p:cNvPicPr>
            <a:picLocks noChangeAspect="1"/>
          </p:cNvPicPr>
          <p:nvPr/>
        </p:nvPicPr>
        <p:blipFill rotWithShape="1">
          <a:blip r:embed="rId3"/>
          <a:srcRect l="12533" t="3793" r="8882" b="4687"/>
          <a:stretch/>
        </p:blipFill>
        <p:spPr>
          <a:xfrm>
            <a:off x="9181078" y="2077860"/>
            <a:ext cx="2706121" cy="1963466"/>
          </a:xfrm>
          <a:prstGeom prst="rect">
            <a:avLst/>
          </a:prstGeom>
        </p:spPr>
      </p:pic>
      <p:pic>
        <p:nvPicPr>
          <p:cNvPr id="6" name="Picture 5"/>
          <p:cNvPicPr>
            <a:picLocks noChangeAspect="1"/>
          </p:cNvPicPr>
          <p:nvPr/>
        </p:nvPicPr>
        <p:blipFill>
          <a:blip r:embed="rId4"/>
          <a:stretch>
            <a:fillRect/>
          </a:stretch>
        </p:blipFill>
        <p:spPr>
          <a:xfrm>
            <a:off x="9153991" y="4185967"/>
            <a:ext cx="2733207" cy="2227564"/>
          </a:xfrm>
          <a:prstGeom prst="rect">
            <a:avLst/>
          </a:prstGeom>
        </p:spPr>
      </p:pic>
    </p:spTree>
    <p:extLst>
      <p:ext uri="{BB962C8B-B14F-4D97-AF65-F5344CB8AC3E}">
        <p14:creationId xmlns:p14="http://schemas.microsoft.com/office/powerpoint/2010/main" val="169633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1015525"/>
          </a:xfrm>
        </p:spPr>
        <p:txBody>
          <a:bodyPr/>
          <a:lstStyle/>
          <a:p>
            <a:r>
              <a:rPr lang="en-US" sz="3000" dirty="0" smtClean="0"/>
              <a:t>Severe pollution episodes in mid 20</a:t>
            </a:r>
            <a:r>
              <a:rPr lang="en-US" sz="3000" baseline="30000" dirty="0" smtClean="0"/>
              <a:t>th</a:t>
            </a:r>
            <a:r>
              <a:rPr lang="en-US" sz="3000" dirty="0" smtClean="0"/>
              <a:t>c brought awareness to the perils of pollution</a:t>
            </a:r>
            <a:endParaRPr lang="en-US" sz="3000"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18</a:t>
            </a:fld>
            <a:endParaRPr lang="en-US" dirty="0">
              <a:solidFill>
                <a:srgbClr val="268097">
                  <a:tint val="75000"/>
                </a:srgbClr>
              </a:solidFill>
            </a:endParaRPr>
          </a:p>
        </p:txBody>
      </p:sp>
      <p:sp>
        <p:nvSpPr>
          <p:cNvPr id="4" name="Content Placeholder 3"/>
          <p:cNvSpPr>
            <a:spLocks noGrp="1"/>
          </p:cNvSpPr>
          <p:nvPr>
            <p:ph sz="quarter" idx="12"/>
          </p:nvPr>
        </p:nvSpPr>
        <p:spPr>
          <a:xfrm>
            <a:off x="846667" y="2684166"/>
            <a:ext cx="6746325" cy="3665834"/>
          </a:xfrm>
        </p:spPr>
        <p:txBody>
          <a:bodyPr/>
          <a:lstStyle/>
          <a:p>
            <a:pPr>
              <a:lnSpc>
                <a:spcPct val="110000"/>
              </a:lnSpc>
            </a:pPr>
            <a:r>
              <a:rPr lang="en-US" sz="1800" dirty="0" smtClean="0"/>
              <a:t>Great Smog of 1952</a:t>
            </a:r>
          </a:p>
          <a:p>
            <a:pPr marL="285750" indent="-285750">
              <a:lnSpc>
                <a:spcPct val="110000"/>
              </a:lnSpc>
              <a:buFont typeface="Arial" panose="020B0604020202020204" pitchFamily="34" charset="0"/>
              <a:buChar char="•"/>
            </a:pPr>
            <a:r>
              <a:rPr lang="en-US" sz="1800" dirty="0">
                <a:solidFill>
                  <a:schemeClr val="bg1"/>
                </a:solidFill>
                <a:latin typeface="+mn-lt"/>
              </a:rPr>
              <a:t>Due to a temperature </a:t>
            </a:r>
            <a:r>
              <a:rPr lang="en-US" sz="1800" dirty="0" smtClean="0">
                <a:solidFill>
                  <a:schemeClr val="bg1"/>
                </a:solidFill>
                <a:latin typeface="+mn-lt"/>
              </a:rPr>
              <a:t>inversion, a </a:t>
            </a:r>
            <a:r>
              <a:rPr lang="en-US" sz="1800" dirty="0">
                <a:solidFill>
                  <a:schemeClr val="bg1"/>
                </a:solidFill>
                <a:latin typeface="+mn-lt"/>
              </a:rPr>
              <a:t>blanket of foul-smelling, yellow-brown fog smothered London for 4 days</a:t>
            </a:r>
          </a:p>
          <a:p>
            <a:pPr marL="285750" indent="-285750">
              <a:lnSpc>
                <a:spcPct val="110000"/>
              </a:lnSpc>
              <a:buFont typeface="Arial" panose="020B0604020202020204" pitchFamily="34" charset="0"/>
              <a:buChar char="•"/>
            </a:pPr>
            <a:r>
              <a:rPr lang="en-US" sz="1800" dirty="0" smtClean="0">
                <a:solidFill>
                  <a:schemeClr val="bg1"/>
                </a:solidFill>
                <a:latin typeface="+mn-lt"/>
              </a:rPr>
              <a:t>Resulted </a:t>
            </a:r>
            <a:r>
              <a:rPr lang="en-US" sz="1800" dirty="0">
                <a:solidFill>
                  <a:schemeClr val="bg1"/>
                </a:solidFill>
                <a:latin typeface="+mn-lt"/>
              </a:rPr>
              <a:t>in 12,000 deaths directly attributed to air pollution</a:t>
            </a:r>
          </a:p>
          <a:p>
            <a:pPr>
              <a:lnSpc>
                <a:spcPct val="110000"/>
              </a:lnSpc>
            </a:pPr>
            <a:r>
              <a:rPr lang="en-US" sz="1800" dirty="0" smtClean="0"/>
              <a:t>Donora, PA (1948)</a:t>
            </a:r>
          </a:p>
          <a:p>
            <a:pPr marL="285750" lvl="1" indent="-285750">
              <a:lnSpc>
                <a:spcPct val="110000"/>
              </a:lnSpc>
              <a:spcBef>
                <a:spcPts val="1000"/>
              </a:spcBef>
              <a:buClrTx/>
              <a:buSzTx/>
              <a:buFont typeface="Arial" charset="0"/>
              <a:buChar char="•"/>
            </a:pPr>
            <a:r>
              <a:rPr lang="en-US" sz="1800" dirty="0" smtClean="0"/>
              <a:t>Home </a:t>
            </a:r>
            <a:r>
              <a:rPr lang="en-US" sz="1800" dirty="0"/>
              <a:t>to US Steel plants, </a:t>
            </a:r>
            <a:r>
              <a:rPr lang="en-US" sz="1800" dirty="0" smtClean="0"/>
              <a:t>Donora experienced </a:t>
            </a:r>
            <a:r>
              <a:rPr lang="en-US" sz="1800" dirty="0"/>
              <a:t>a </a:t>
            </a:r>
            <a:r>
              <a:rPr lang="en-US" sz="1800" dirty="0" smtClean="0"/>
              <a:t>temperature inversion </a:t>
            </a:r>
            <a:r>
              <a:rPr lang="en-US" sz="1800" dirty="0"/>
              <a:t>that sickened half of the town’s population </a:t>
            </a:r>
            <a:endParaRPr lang="en-US" sz="1800" dirty="0">
              <a:latin typeface="+mn-lt"/>
            </a:endParaRPr>
          </a:p>
          <a:p>
            <a:endParaRPr lang="en-US" dirty="0"/>
          </a:p>
        </p:txBody>
      </p:sp>
      <p:pic>
        <p:nvPicPr>
          <p:cNvPr id="9" name="Picture 8"/>
          <p:cNvPicPr>
            <a:picLocks noChangeAspect="1"/>
          </p:cNvPicPr>
          <p:nvPr/>
        </p:nvPicPr>
        <p:blipFill>
          <a:blip r:embed="rId3"/>
          <a:stretch>
            <a:fillRect/>
          </a:stretch>
        </p:blipFill>
        <p:spPr>
          <a:xfrm>
            <a:off x="7726219" y="2776763"/>
            <a:ext cx="4201973" cy="2904030"/>
          </a:xfrm>
          <a:prstGeom prst="rect">
            <a:avLst/>
          </a:prstGeom>
        </p:spPr>
      </p:pic>
    </p:spTree>
    <p:extLst>
      <p:ext uri="{BB962C8B-B14F-4D97-AF65-F5344CB8AC3E}">
        <p14:creationId xmlns:p14="http://schemas.microsoft.com/office/powerpoint/2010/main" val="448230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Pollution in Los Angeles before 1970</a:t>
            </a:r>
            <a:endParaRPr lang="en-US" dirty="0"/>
          </a:p>
        </p:txBody>
      </p:sp>
      <p:sp>
        <p:nvSpPr>
          <p:cNvPr id="3" name="Content Placeholder 2"/>
          <p:cNvSpPr>
            <a:spLocks noGrp="1"/>
          </p:cNvSpPr>
          <p:nvPr>
            <p:ph sz="quarter" idx="12"/>
          </p:nvPr>
        </p:nvSpPr>
        <p:spPr>
          <a:xfrm>
            <a:off x="846667" y="2222500"/>
            <a:ext cx="7802032" cy="4127500"/>
          </a:xfrm>
        </p:spPr>
        <p:txBody>
          <a:bodyPr/>
          <a:lstStyle/>
          <a:p>
            <a:pPr marL="285750" indent="-285750">
              <a:buFont typeface="Arial" charset="0"/>
              <a:buChar char="•"/>
            </a:pPr>
            <a:r>
              <a:rPr lang="en-US" sz="1800" dirty="0" smtClean="0">
                <a:latin typeface="+mn-lt"/>
              </a:rPr>
              <a:t>Los Angeles was once one of the world’s most polluted cities </a:t>
            </a:r>
          </a:p>
          <a:p>
            <a:pPr marL="650326" lvl="1" indent="-285750">
              <a:buFont typeface="Arial" charset="0"/>
              <a:buChar char="•"/>
            </a:pPr>
            <a:r>
              <a:rPr lang="en-US" sz="1800" dirty="0" smtClean="0"/>
              <a:t>Combination of geography, sunlight, car exhaust, backyard incinerators, petroleum refineries, and factory emissions</a:t>
            </a:r>
          </a:p>
          <a:p>
            <a:pPr marL="285750" indent="-285750">
              <a:buFont typeface="Arial" charset="0"/>
              <a:buChar char="•"/>
            </a:pPr>
            <a:r>
              <a:rPr lang="en-US" sz="1800" dirty="0" smtClean="0">
                <a:latin typeface="+mn-lt"/>
              </a:rPr>
              <a:t>Ozone levels in LA were routinely above 500 ppb in the 1960s</a:t>
            </a:r>
          </a:p>
          <a:p>
            <a:pPr marL="650326" lvl="1" indent="-285750">
              <a:buFont typeface="Arial" charset="0"/>
              <a:buChar char="•"/>
            </a:pPr>
            <a:r>
              <a:rPr lang="en-US" sz="1800" dirty="0" smtClean="0">
                <a:latin typeface="+mn-lt"/>
              </a:rPr>
              <a:t>The current EPA ground-level ozone standard is 75 ppb</a:t>
            </a:r>
          </a:p>
          <a:p>
            <a:pPr marL="650326" lvl="1" indent="-285750">
              <a:buFont typeface="Arial" charset="0"/>
              <a:buChar char="•"/>
            </a:pPr>
            <a:r>
              <a:rPr lang="en-US" sz="1800" dirty="0" smtClean="0"/>
              <a:t>In 1955, downtown LA recorded an ozone level of 680 ppb, the highest ever recorded in the world</a:t>
            </a:r>
          </a:p>
          <a:p>
            <a:pPr marL="650326" lvl="1" indent="-285750">
              <a:buFont typeface="Arial" charset="0"/>
              <a:buChar char="•"/>
            </a:pPr>
            <a:r>
              <a:rPr lang="en-US" sz="1800" dirty="0" smtClean="0">
                <a:latin typeface="+mn-lt"/>
              </a:rPr>
              <a:t>For comparison, ozone levels rarely rise above 250 ppb in Beijing</a:t>
            </a:r>
          </a:p>
          <a:p>
            <a:pPr marL="285750" indent="-285750">
              <a:buFont typeface="Arial" charset="0"/>
              <a:buChar char="•"/>
            </a:pPr>
            <a:r>
              <a:rPr lang="en-US" sz="1800" dirty="0" smtClean="0">
                <a:latin typeface="+mn-lt"/>
              </a:rPr>
              <a:t>“</a:t>
            </a:r>
            <a:r>
              <a:rPr lang="en-US" sz="1800" i="1" dirty="0" smtClean="0">
                <a:latin typeface="+mn-lt"/>
              </a:rPr>
              <a:t>You'd </a:t>
            </a:r>
            <a:r>
              <a:rPr lang="en-US" sz="1800" i="1" dirty="0">
                <a:latin typeface="+mn-lt"/>
              </a:rPr>
              <a:t>blow your nose, and it would be </a:t>
            </a:r>
            <a:r>
              <a:rPr lang="en-US" sz="1800" i="1" dirty="0" smtClean="0">
                <a:latin typeface="+mn-lt"/>
              </a:rPr>
              <a:t>black</a:t>
            </a:r>
            <a:r>
              <a:rPr lang="en-US" sz="1800" dirty="0" smtClean="0">
                <a:latin typeface="+mn-lt"/>
              </a:rPr>
              <a:t>”</a:t>
            </a:r>
          </a:p>
          <a:p>
            <a:pPr marL="285750" indent="-285750">
              <a:buFont typeface="Arial" charset="0"/>
              <a:buChar char="•"/>
            </a:pPr>
            <a:r>
              <a:rPr lang="en-US" sz="1800" dirty="0" smtClean="0">
                <a:latin typeface="+mn-lt"/>
              </a:rPr>
              <a:t>The catalytic converter, higher fuel standards, and the Clean Air Act dramatically reduced LA’s pollution levels since 1970</a:t>
            </a:r>
            <a:endParaRPr lang="en-US" sz="1800" dirty="0">
              <a:latin typeface="+mn-lt"/>
            </a:endParaRPr>
          </a:p>
        </p:txBody>
      </p:sp>
      <p:sp>
        <p:nvSpPr>
          <p:cNvPr id="5" name="TextBox 4"/>
          <p:cNvSpPr txBox="1"/>
          <p:nvPr/>
        </p:nvSpPr>
        <p:spPr>
          <a:xfrm>
            <a:off x="8648700" y="5688449"/>
            <a:ext cx="3365502" cy="1169551"/>
          </a:xfrm>
          <a:prstGeom prst="rect">
            <a:avLst/>
          </a:prstGeom>
          <a:noFill/>
        </p:spPr>
        <p:txBody>
          <a:bodyPr wrap="square" rtlCol="0">
            <a:spAutoFit/>
          </a:bodyPr>
          <a:lstStyle/>
          <a:p>
            <a:pPr algn="r"/>
            <a:r>
              <a:rPr lang="en-US" sz="1400" i="1" dirty="0" smtClean="0"/>
              <a:t>Log Angeles haze, July 26, 1943. </a:t>
            </a:r>
            <a:r>
              <a:rPr lang="en-US" sz="1400" dirty="0" smtClean="0"/>
              <a:t>The smoke was so acrid and thick that some residents suspected a Japanese “gas attack,” but the cause was homegrown. </a:t>
            </a:r>
            <a:endParaRPr lang="en-US" sz="1400" dirty="0"/>
          </a:p>
        </p:txBody>
      </p:sp>
      <p:pic>
        <p:nvPicPr>
          <p:cNvPr id="6" name="Picture 5"/>
          <p:cNvPicPr>
            <a:picLocks noChangeAspect="1"/>
          </p:cNvPicPr>
          <p:nvPr/>
        </p:nvPicPr>
        <p:blipFill>
          <a:blip r:embed="rId3"/>
          <a:stretch>
            <a:fillRect/>
          </a:stretch>
        </p:blipFill>
        <p:spPr>
          <a:xfrm>
            <a:off x="8756651" y="2183249"/>
            <a:ext cx="3257550" cy="3505200"/>
          </a:xfrm>
          <a:prstGeom prst="rect">
            <a:avLst/>
          </a:prstGeom>
        </p:spPr>
      </p:pic>
      <p:sp>
        <p:nvSpPr>
          <p:cNvPr id="7" name="Slide Number Placeholder 6"/>
          <p:cNvSpPr>
            <a:spLocks noGrp="1"/>
          </p:cNvSpPr>
          <p:nvPr>
            <p:ph type="sldNum" sz="quarter" idx="11"/>
          </p:nvPr>
        </p:nvSpPr>
        <p:spPr/>
        <p:txBody>
          <a:bodyPr/>
          <a:lstStyle/>
          <a:p>
            <a:fld id="{89CCB5FB-16D9-7C48-89F1-FBC82D9218F8}" type="slidenum">
              <a:rPr lang="en-US" smtClean="0">
                <a:solidFill>
                  <a:srgbClr val="268097">
                    <a:tint val="75000"/>
                  </a:srgbClr>
                </a:solidFill>
              </a:rPr>
              <a:pPr/>
              <a:t>19</a:t>
            </a:fld>
            <a:endParaRPr lang="en-US" dirty="0">
              <a:solidFill>
                <a:srgbClr val="268097">
                  <a:tint val="75000"/>
                </a:srgbClr>
              </a:solidFill>
            </a:endParaRPr>
          </a:p>
        </p:txBody>
      </p:sp>
    </p:spTree>
    <p:extLst>
      <p:ext uri="{BB962C8B-B14F-4D97-AF65-F5344CB8AC3E}">
        <p14:creationId xmlns:p14="http://schemas.microsoft.com/office/powerpoint/2010/main" val="194028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786" y="1569954"/>
            <a:ext cx="10160000" cy="644165"/>
          </a:xfrm>
        </p:spPr>
        <p:txBody>
          <a:bodyPr/>
          <a:lstStyle/>
          <a:p>
            <a:r>
              <a:rPr lang="en-US" dirty="0" smtClean="0"/>
              <a:t>Main takeaways</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Box 3"/>
          <p:cNvSpPr txBox="1"/>
          <p:nvPr/>
        </p:nvSpPr>
        <p:spPr>
          <a:xfrm>
            <a:off x="846666" y="2369731"/>
            <a:ext cx="10469034" cy="5016758"/>
          </a:xfrm>
          <a:prstGeom prst="rect">
            <a:avLst/>
          </a:prstGeom>
          <a:noFill/>
        </p:spPr>
        <p:txBody>
          <a:bodyPr wrap="square" rtlCol="0">
            <a:spAutoFit/>
          </a:bodyPr>
          <a:lstStyle/>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smtClean="0">
                <a:ln>
                  <a:noFill/>
                </a:ln>
                <a:solidFill>
                  <a:schemeClr val="bg2">
                    <a:lumMod val="95000"/>
                  </a:schemeClr>
                </a:solidFill>
                <a:effectLst/>
                <a:uLnTx/>
                <a:uFillTx/>
                <a:latin typeface="Gotham-Book"/>
              </a:rPr>
              <a:t>Many forms of energy consumption</a:t>
            </a:r>
            <a:r>
              <a:rPr kumimoji="0" lang="en-US" sz="2000" i="0" u="none" strike="noStrike" kern="1200" cap="none" spc="0" normalizeH="0" noProof="0" dirty="0" smtClean="0">
                <a:ln>
                  <a:noFill/>
                </a:ln>
                <a:solidFill>
                  <a:schemeClr val="bg2">
                    <a:lumMod val="95000"/>
                  </a:schemeClr>
                </a:solidFill>
                <a:effectLst/>
                <a:uLnTx/>
                <a:uFillTx/>
                <a:latin typeface="Gotham-Book"/>
              </a:rPr>
              <a:t> and production involve the release of pollution that is harmful to human well-being.</a:t>
            </a:r>
            <a:endParaRPr kumimoji="0" lang="en-US" sz="2000" i="0" u="none" strike="noStrike" kern="1200" cap="none" spc="0" normalizeH="0" baseline="0" noProof="0" dirty="0" smtClean="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smtClean="0">
                <a:ln>
                  <a:noFill/>
                </a:ln>
                <a:solidFill>
                  <a:schemeClr val="bg2">
                    <a:lumMod val="95000"/>
                  </a:schemeClr>
                </a:solidFill>
                <a:effectLst/>
                <a:uLnTx/>
                <a:uFillTx/>
                <a:latin typeface="Gotham-Book"/>
              </a:rPr>
              <a:t>Air pollution</a:t>
            </a:r>
            <a:r>
              <a:rPr kumimoji="0" lang="en-US" sz="2000" i="0" u="none" strike="noStrike" kern="1200" cap="none" spc="0" normalizeH="0" noProof="0" dirty="0" smtClean="0">
                <a:ln>
                  <a:noFill/>
                </a:ln>
                <a:solidFill>
                  <a:schemeClr val="bg2">
                    <a:lumMod val="95000"/>
                  </a:schemeClr>
                </a:solidFill>
                <a:effectLst/>
                <a:uLnTx/>
                <a:uFillTx/>
                <a:latin typeface="Gotham-Book"/>
              </a:rPr>
              <a:t> due to energy consumption has been a major source of concern since the 12</a:t>
            </a:r>
            <a:r>
              <a:rPr kumimoji="0" lang="en-US" sz="2000" i="0" u="none" strike="noStrike" kern="1200" cap="none" spc="0" normalizeH="0" baseline="30000" noProof="0" dirty="0" smtClean="0">
                <a:ln>
                  <a:noFill/>
                </a:ln>
                <a:solidFill>
                  <a:schemeClr val="bg2">
                    <a:lumMod val="95000"/>
                  </a:schemeClr>
                </a:solidFill>
                <a:effectLst/>
                <a:uLnTx/>
                <a:uFillTx/>
                <a:latin typeface="Gotham-Book"/>
              </a:rPr>
              <a:t>th</a:t>
            </a:r>
            <a:r>
              <a:rPr kumimoji="0" lang="en-US" sz="2000" i="0" u="none" strike="noStrike" kern="1200" cap="none" spc="0" normalizeH="0" noProof="0" dirty="0" smtClean="0">
                <a:ln>
                  <a:noFill/>
                </a:ln>
                <a:solidFill>
                  <a:schemeClr val="bg2">
                    <a:lumMod val="95000"/>
                  </a:schemeClr>
                </a:solidFill>
                <a:effectLst/>
                <a:uLnTx/>
                <a:uFillTx/>
                <a:latin typeface="Gotham-Book"/>
              </a:rPr>
              <a:t> century </a:t>
            </a:r>
            <a:r>
              <a:rPr lang="en-US" sz="2000" dirty="0" smtClean="0">
                <a:solidFill>
                  <a:schemeClr val="bg2">
                    <a:lumMod val="95000"/>
                  </a:schemeClr>
                </a:solidFill>
                <a:latin typeface="Gotham-Book"/>
              </a:rPr>
              <a:t>AD and remains an especially great risk to human well-being in today’s developing countries</a:t>
            </a:r>
            <a:r>
              <a:rPr kumimoji="0" lang="en-US" sz="2000" i="0" u="none" strike="noStrike" kern="1200" cap="none" spc="0" normalizeH="0" noProof="0" dirty="0" smtClean="0">
                <a:ln>
                  <a:noFill/>
                </a:ln>
                <a:solidFill>
                  <a:schemeClr val="bg2">
                    <a:lumMod val="95000"/>
                  </a:schemeClr>
                </a:solidFill>
                <a:effectLst/>
                <a:uLnTx/>
                <a:uFillTx/>
                <a:latin typeface="Gotham-Book"/>
              </a:rPr>
              <a:t>.</a:t>
            </a:r>
            <a:endParaRPr kumimoji="0" lang="en-US" sz="2000" i="0" u="none" strike="noStrike" kern="1200" cap="none" spc="0" normalizeH="0" baseline="0" noProof="0" dirty="0" smtClean="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smtClean="0">
                <a:ln>
                  <a:noFill/>
                </a:ln>
                <a:solidFill>
                  <a:schemeClr val="bg2">
                    <a:lumMod val="95000"/>
                  </a:schemeClr>
                </a:solidFill>
                <a:effectLst/>
                <a:uLnTx/>
                <a:uFillTx/>
                <a:latin typeface="Gotham-Book"/>
              </a:rPr>
              <a:t>Economists have developed</a:t>
            </a:r>
            <a:r>
              <a:rPr kumimoji="0" lang="en-US" sz="2000" i="0" u="none" strike="noStrike" kern="1200" cap="none" spc="0" normalizeH="0" noProof="0" dirty="0" smtClean="0">
                <a:ln>
                  <a:noFill/>
                </a:ln>
                <a:solidFill>
                  <a:schemeClr val="bg2">
                    <a:lumMod val="95000"/>
                  </a:schemeClr>
                </a:solidFill>
                <a:effectLst/>
                <a:uLnTx/>
                <a:uFillTx/>
                <a:latin typeface="Gotham-Book"/>
              </a:rPr>
              <a:t> a variety of theoretical and empirical methods to determine people’s willingness to pay for environmental quality. The application of these methods suggest that </a:t>
            </a:r>
            <a:r>
              <a:rPr lang="en-US" sz="2000" dirty="0" smtClean="0">
                <a:solidFill>
                  <a:schemeClr val="bg2">
                    <a:lumMod val="95000"/>
                  </a:schemeClr>
                </a:solidFill>
                <a:latin typeface="Gotham-Book"/>
              </a:rPr>
              <a:t>people around the world are willing to devote substantial resources for environmental quality</a:t>
            </a:r>
            <a:r>
              <a:rPr kumimoji="0" lang="en-US" sz="2000" i="0" u="none" strike="noStrike" kern="1200" cap="none" spc="0" normalizeH="0" baseline="0" noProof="0" dirty="0" smtClean="0">
                <a:ln>
                  <a:noFill/>
                </a:ln>
                <a:solidFill>
                  <a:schemeClr val="bg2">
                    <a:lumMod val="95000"/>
                  </a:schemeClr>
                </a:solidFill>
                <a:effectLst/>
                <a:uLnTx/>
                <a:uFillTx/>
                <a:latin typeface="Gotham-Book"/>
              </a:rPr>
              <a:t>.</a:t>
            </a:r>
            <a:endParaRPr lang="en-US" sz="2000" dirty="0">
              <a:solidFill>
                <a:schemeClr val="bg2">
                  <a:lumMod val="95000"/>
                </a:schemeClr>
              </a:solidFill>
              <a:latin typeface="Gotham-Book"/>
            </a:endParaRPr>
          </a:p>
          <a:p>
            <a:pPr marL="342900" lvl="0" indent="-342900" defTabSz="456514">
              <a:spcBef>
                <a:spcPts val="800"/>
              </a:spcBef>
              <a:buFont typeface="+mj-lt"/>
              <a:buAutoNum type="arabicPeriod"/>
              <a:defRPr/>
            </a:pPr>
            <a:r>
              <a:rPr lang="en-US" sz="2000" dirty="0">
                <a:solidFill>
                  <a:schemeClr val="bg2">
                    <a:lumMod val="95000"/>
                  </a:schemeClr>
                </a:solidFill>
              </a:rPr>
              <a:t>US has a long track record of success at reducing pollution. Overall, it appears that benefits have been larger than costs, possibly substantially so.</a:t>
            </a:r>
          </a:p>
          <a:p>
            <a:pPr marL="457200" indent="-457200" defTabSz="456514">
              <a:spcBef>
                <a:spcPts val="800"/>
              </a:spcBef>
              <a:buFont typeface="+mj-lt"/>
              <a:buAutoNum type="arabicPeriod"/>
              <a:defRPr/>
            </a:pPr>
            <a:endParaRPr kumimoji="0" lang="en-US" sz="2000" i="0" u="none" strike="noStrike" kern="1200" cap="none" spc="0" normalizeH="0" baseline="0" noProof="0" dirty="0" smtClean="0">
              <a:ln>
                <a:noFill/>
              </a:ln>
              <a:solidFill>
                <a:schemeClr val="bg2">
                  <a:lumMod val="95000"/>
                </a:schemeClr>
              </a:solidFill>
              <a:effectLst/>
              <a:uLnTx/>
              <a:uFillTx/>
              <a:latin typeface="Gotham-Book"/>
            </a:endParaRPr>
          </a:p>
          <a:p>
            <a:pPr marR="0" lvl="0" algn="l" defTabSz="456514" rtl="0" eaLnBrk="1" fontAlgn="auto" latinLnBrk="0" hangingPunct="1">
              <a:lnSpc>
                <a:spcPct val="100000"/>
              </a:lnSpc>
              <a:spcBef>
                <a:spcPts val="800"/>
              </a:spcBef>
              <a:spcAft>
                <a:spcPts val="0"/>
              </a:spcAft>
              <a:buClrTx/>
              <a:buSzTx/>
              <a:tabLst/>
              <a:defRPr/>
            </a:pPr>
            <a:endParaRPr kumimoji="0" lang="en-US" sz="2000" b="0" i="0" u="none" strike="noStrike" kern="1200" cap="none" spc="0" normalizeH="0" baseline="0" noProof="0" dirty="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chemeClr val="bg2">
                  <a:lumMod val="95000"/>
                </a:schemeClr>
              </a:solidFill>
              <a:effectLst/>
              <a:uLnTx/>
              <a:uFillTx/>
              <a:latin typeface="Gotham-Book"/>
            </a:endParaRPr>
          </a:p>
        </p:txBody>
      </p:sp>
    </p:spTree>
    <p:extLst>
      <p:ext uri="{BB962C8B-B14F-4D97-AF65-F5344CB8AC3E}">
        <p14:creationId xmlns:p14="http://schemas.microsoft.com/office/powerpoint/2010/main" val="2984698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6" y="1524000"/>
            <a:ext cx="10913211" cy="584638"/>
          </a:xfrm>
        </p:spPr>
        <p:txBody>
          <a:bodyPr/>
          <a:lstStyle/>
          <a:p>
            <a:r>
              <a:rPr lang="en-US" dirty="0" smtClean="0"/>
              <a:t>Illustration of Pollution’s Mid-20</a:t>
            </a:r>
            <a:r>
              <a:rPr lang="en-US" baseline="30000" dirty="0" smtClean="0"/>
              <a:t>th</a:t>
            </a:r>
            <a:r>
              <a:rPr lang="en-US" dirty="0" smtClean="0"/>
              <a:t>c Effects</a:t>
            </a:r>
            <a:endParaRPr lang="en-US" dirty="0"/>
          </a:p>
        </p:txBody>
      </p:sp>
      <p:sp>
        <p:nvSpPr>
          <p:cNvPr id="3" name="Slide Number Placeholder 2"/>
          <p:cNvSpPr>
            <a:spLocks noGrp="1"/>
          </p:cNvSpPr>
          <p:nvPr>
            <p:ph type="sldNum" sz="quarter" idx="11"/>
          </p:nvPr>
        </p:nvSpPr>
        <p:spPr>
          <a:xfrm>
            <a:off x="500303" y="6418537"/>
            <a:ext cx="2844800" cy="365125"/>
          </a:xfrm>
        </p:spPr>
        <p:txBody>
          <a:bodyPr/>
          <a:lstStyle/>
          <a:p>
            <a:fld id="{89CCB5FB-16D9-7C48-89F1-FBC82D9218F8}" type="slidenum">
              <a:rPr lang="en-US" smtClean="0">
                <a:solidFill>
                  <a:srgbClr val="268097">
                    <a:tint val="75000"/>
                  </a:srgbClr>
                </a:solidFill>
              </a:rPr>
              <a:pPr/>
              <a:t>20</a:t>
            </a:fld>
            <a:endParaRPr lang="en-US" dirty="0">
              <a:solidFill>
                <a:srgbClr val="268097">
                  <a:tint val="75000"/>
                </a:srgbClr>
              </a:solidFill>
            </a:endParaRPr>
          </a:p>
        </p:txBody>
      </p:sp>
      <p:sp>
        <p:nvSpPr>
          <p:cNvPr id="8" name="TextBox 7"/>
          <p:cNvSpPr txBox="1"/>
          <p:nvPr/>
        </p:nvSpPr>
        <p:spPr>
          <a:xfrm>
            <a:off x="8769927" y="2169024"/>
            <a:ext cx="3075710" cy="2308324"/>
          </a:xfrm>
          <a:prstGeom prst="rect">
            <a:avLst/>
          </a:prstGeom>
          <a:noFill/>
        </p:spPr>
        <p:txBody>
          <a:bodyPr wrap="square" rtlCol="0">
            <a:spAutoFit/>
          </a:bodyPr>
          <a:lstStyle/>
          <a:p>
            <a:r>
              <a:rPr lang="en-US" dirty="0" smtClean="0"/>
              <a:t>Three snippets from an air pollution documentary. </a:t>
            </a:r>
          </a:p>
          <a:p>
            <a:endParaRPr lang="en-US" dirty="0"/>
          </a:p>
          <a:p>
            <a:r>
              <a:rPr lang="en-US" dirty="0" smtClean="0"/>
              <a:t>The first two snippets are from the mid-1950s. The last snippet is from 1979.</a:t>
            </a:r>
          </a:p>
          <a:p>
            <a:endParaRPr lang="en-US" dirty="0"/>
          </a:p>
        </p:txBody>
      </p:sp>
      <p:pic>
        <p:nvPicPr>
          <p:cNvPr id="9" name="Air Pollution in LA combined.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2099" y="2176644"/>
            <a:ext cx="7652396" cy="4304473"/>
          </a:xfrm>
          <a:prstGeom prst="rect">
            <a:avLst/>
          </a:prstGeom>
        </p:spPr>
      </p:pic>
    </p:spTree>
    <p:extLst>
      <p:ext uri="{BB962C8B-B14F-4D97-AF65-F5344CB8AC3E}">
        <p14:creationId xmlns:p14="http://schemas.microsoft.com/office/powerpoint/2010/main" val="12012116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Pollution in China today</a:t>
            </a:r>
            <a:endParaRPr lang="en-US" dirty="0"/>
          </a:p>
        </p:txBody>
      </p:sp>
      <p:sp>
        <p:nvSpPr>
          <p:cNvPr id="3" name="Content Placeholder 2"/>
          <p:cNvSpPr>
            <a:spLocks noGrp="1"/>
          </p:cNvSpPr>
          <p:nvPr>
            <p:ph sz="quarter" idx="12"/>
          </p:nvPr>
        </p:nvSpPr>
        <p:spPr>
          <a:xfrm>
            <a:off x="846667" y="2222500"/>
            <a:ext cx="6110724" cy="4127500"/>
          </a:xfrm>
        </p:spPr>
        <p:txBody>
          <a:bodyPr/>
          <a:lstStyle/>
          <a:p>
            <a:pPr marL="285750" indent="-285750">
              <a:lnSpc>
                <a:spcPct val="110000"/>
              </a:lnSpc>
              <a:buFont typeface="Arial" panose="020B0604020202020204" pitchFamily="34" charset="0"/>
              <a:buChar char="•"/>
            </a:pPr>
            <a:r>
              <a:rPr lang="en-US" sz="1600" dirty="0" smtClean="0">
                <a:latin typeface="+mn-lt"/>
              </a:rPr>
              <a:t>Ambient concentrations of total suspended particulates between 1981-2001 were five times the pre-Clean Air Act US levels</a:t>
            </a:r>
          </a:p>
          <a:p>
            <a:pPr marL="285750" indent="-285750">
              <a:lnSpc>
                <a:spcPct val="110000"/>
              </a:lnSpc>
              <a:buFont typeface="Arial" panose="020B0604020202020204" pitchFamily="34" charset="0"/>
              <a:buChar char="•"/>
            </a:pPr>
            <a:r>
              <a:rPr lang="en-US" sz="1600" dirty="0" smtClean="0">
                <a:latin typeface="+mn-lt"/>
              </a:rPr>
              <a:t>Burden falls particularly in northern regions, where a winter coal policy cut life expectancy by 3.1 years compared to southern China</a:t>
            </a:r>
          </a:p>
          <a:p>
            <a:pPr marL="285750" indent="-285750">
              <a:lnSpc>
                <a:spcPct val="110000"/>
              </a:lnSpc>
              <a:buFont typeface="Arial" panose="020B0604020202020204" pitchFamily="34" charset="0"/>
              <a:buChar char="•"/>
            </a:pPr>
            <a:r>
              <a:rPr lang="en-US" sz="1600" dirty="0" smtClean="0">
                <a:latin typeface="+mn-lt"/>
              </a:rPr>
              <a:t>Primary sources:</a:t>
            </a:r>
          </a:p>
          <a:p>
            <a:pPr marL="650326" lvl="1" indent="-285750">
              <a:lnSpc>
                <a:spcPct val="110000"/>
              </a:lnSpc>
              <a:buFont typeface="Arial" panose="020B0604020202020204" pitchFamily="34" charset="0"/>
              <a:buChar char="•"/>
            </a:pPr>
            <a:r>
              <a:rPr lang="en-US" sz="1600" dirty="0" smtClean="0"/>
              <a:t>Coal: power plants, fuel boilers for heating, heavy industry (iron, steel, and cement factories)</a:t>
            </a:r>
          </a:p>
          <a:p>
            <a:pPr marL="650326" lvl="1" indent="-285750">
              <a:lnSpc>
                <a:spcPct val="110000"/>
              </a:lnSpc>
              <a:buFont typeface="Arial" panose="020B0604020202020204" pitchFamily="34" charset="0"/>
              <a:buChar char="•"/>
            </a:pPr>
            <a:r>
              <a:rPr lang="en-US" sz="1600" dirty="0" smtClean="0"/>
              <a:t>Cars and trucks</a:t>
            </a:r>
          </a:p>
          <a:p>
            <a:pPr marL="285750" indent="-285750">
              <a:lnSpc>
                <a:spcPct val="110000"/>
              </a:lnSpc>
              <a:buFont typeface="Arial" panose="020B0604020202020204" pitchFamily="34" charset="0"/>
              <a:buChar char="•"/>
            </a:pPr>
            <a:r>
              <a:rPr lang="en-US" sz="1600" dirty="0" smtClean="0">
                <a:latin typeface="+mn-lt"/>
              </a:rPr>
              <a:t>Other factors:</a:t>
            </a:r>
          </a:p>
          <a:p>
            <a:pPr marL="650326" lvl="1" indent="-285750">
              <a:lnSpc>
                <a:spcPct val="110000"/>
              </a:lnSpc>
              <a:buFont typeface="Arial" panose="020B0604020202020204" pitchFamily="34" charset="0"/>
              <a:buChar char="•"/>
            </a:pPr>
            <a:r>
              <a:rPr lang="en-US" sz="1600" dirty="0" smtClean="0"/>
              <a:t>Temperature inversions</a:t>
            </a:r>
          </a:p>
        </p:txBody>
      </p:sp>
      <p:pic>
        <p:nvPicPr>
          <p:cNvPr id="5" name="Picture 4"/>
          <p:cNvPicPr>
            <a:picLocks noChangeAspect="1"/>
          </p:cNvPicPr>
          <p:nvPr/>
        </p:nvPicPr>
        <p:blipFill>
          <a:blip r:embed="rId3"/>
          <a:stretch>
            <a:fillRect/>
          </a:stretch>
        </p:blipFill>
        <p:spPr>
          <a:xfrm>
            <a:off x="7106058" y="2114064"/>
            <a:ext cx="4518991" cy="3389244"/>
          </a:xfrm>
          <a:prstGeom prst="rect">
            <a:avLst/>
          </a:prstGeom>
        </p:spPr>
      </p:pic>
      <p:sp>
        <p:nvSpPr>
          <p:cNvPr id="6" name="TextBox 5"/>
          <p:cNvSpPr txBox="1"/>
          <p:nvPr/>
        </p:nvSpPr>
        <p:spPr>
          <a:xfrm>
            <a:off x="7106058" y="5503308"/>
            <a:ext cx="14686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8097"/>
                </a:solidFill>
                <a:effectLst/>
                <a:uLnTx/>
                <a:uFillTx/>
                <a:latin typeface="Gotham-Book"/>
                <a:ea typeface="+mn-ea"/>
                <a:cs typeface="+mn-cs"/>
              </a:rPr>
              <a:t>Beijing sunrise</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21</a:t>
            </a:fld>
            <a:endParaRPr lang="en-US" dirty="0">
              <a:solidFill>
                <a:srgbClr val="268097">
                  <a:tint val="75000"/>
                </a:srgbClr>
              </a:solidFill>
            </a:endParaRPr>
          </a:p>
        </p:txBody>
      </p:sp>
    </p:spTree>
    <p:extLst>
      <p:ext uri="{BB962C8B-B14F-4D97-AF65-F5344CB8AC3E}">
        <p14:creationId xmlns:p14="http://schemas.microsoft.com/office/powerpoint/2010/main" val="121851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Pollution in India today</a:t>
            </a:r>
            <a:endParaRPr lang="en-US" dirty="0"/>
          </a:p>
        </p:txBody>
      </p:sp>
      <p:sp>
        <p:nvSpPr>
          <p:cNvPr id="3" name="Content Placeholder 2"/>
          <p:cNvSpPr>
            <a:spLocks noGrp="1"/>
          </p:cNvSpPr>
          <p:nvPr>
            <p:ph sz="quarter" idx="12"/>
          </p:nvPr>
        </p:nvSpPr>
        <p:spPr>
          <a:xfrm>
            <a:off x="846667" y="2222500"/>
            <a:ext cx="6177587" cy="4127500"/>
          </a:xfrm>
        </p:spPr>
        <p:txBody>
          <a:bodyPr/>
          <a:lstStyle/>
          <a:p>
            <a:pPr marL="285750" indent="-285750">
              <a:lnSpc>
                <a:spcPct val="110000"/>
              </a:lnSpc>
              <a:spcBef>
                <a:spcPts val="800"/>
              </a:spcBef>
              <a:buFont typeface="Arial" panose="020B0604020202020204" pitchFamily="34" charset="0"/>
              <a:buChar char="•"/>
            </a:pPr>
            <a:r>
              <a:rPr lang="en-US" sz="1800" dirty="0" smtClean="0">
                <a:solidFill>
                  <a:schemeClr val="tx1"/>
                </a:solidFill>
                <a:latin typeface="+mn-lt"/>
              </a:rPr>
              <a:t>11 of world’s 20 most polluted cities are in India</a:t>
            </a:r>
            <a:endParaRPr lang="en-US" sz="1800" dirty="0">
              <a:solidFill>
                <a:schemeClr val="tx1"/>
              </a:solidFill>
              <a:latin typeface="+mn-lt"/>
            </a:endParaRPr>
          </a:p>
          <a:p>
            <a:pPr marL="285750" indent="-285750">
              <a:lnSpc>
                <a:spcPct val="110000"/>
              </a:lnSpc>
              <a:spcBef>
                <a:spcPts val="800"/>
              </a:spcBef>
              <a:buFont typeface="Arial" panose="020B0604020202020204" pitchFamily="34" charset="0"/>
              <a:buChar char="•"/>
            </a:pPr>
            <a:r>
              <a:rPr lang="en-US" sz="1800" dirty="0">
                <a:solidFill>
                  <a:schemeClr val="tx1"/>
                </a:solidFill>
                <a:latin typeface="+mn-lt"/>
              </a:rPr>
              <a:t>Poor enforcement of existing pollution </a:t>
            </a:r>
            <a:r>
              <a:rPr lang="en-US" sz="1800" dirty="0" smtClean="0">
                <a:solidFill>
                  <a:schemeClr val="tx1"/>
                </a:solidFill>
                <a:latin typeface="+mn-lt"/>
              </a:rPr>
              <a:t>regulations</a:t>
            </a:r>
          </a:p>
          <a:p>
            <a:pPr marL="285750" indent="-285750">
              <a:lnSpc>
                <a:spcPct val="110000"/>
              </a:lnSpc>
              <a:spcBef>
                <a:spcPts val="800"/>
              </a:spcBef>
              <a:buFont typeface="Arial" panose="020B0604020202020204" pitchFamily="34" charset="0"/>
              <a:buChar char="•"/>
            </a:pPr>
            <a:r>
              <a:rPr lang="en-US" sz="1800" dirty="0" smtClean="0">
                <a:solidFill>
                  <a:schemeClr val="tx1"/>
                </a:solidFill>
                <a:latin typeface="+mn-lt"/>
              </a:rPr>
              <a:t>The 15.5 million people living in Delhi would save nearly 9 years if Delhi’s incredibly high particulate pollution levels were brought to WHO standards</a:t>
            </a:r>
          </a:p>
          <a:p>
            <a:pPr marL="285750" indent="-285750">
              <a:lnSpc>
                <a:spcPct val="110000"/>
              </a:lnSpc>
              <a:spcBef>
                <a:spcPts val="800"/>
              </a:spcBef>
              <a:buFont typeface="Arial" panose="020B0604020202020204" pitchFamily="34" charset="0"/>
              <a:buChar char="•"/>
            </a:pPr>
            <a:r>
              <a:rPr lang="en-US" sz="1800" dirty="0" smtClean="0">
                <a:solidFill>
                  <a:schemeClr val="tx1"/>
                </a:solidFill>
                <a:latin typeface="+mn-lt"/>
              </a:rPr>
              <a:t>Over 70% households use solid fuels for cooking, leading to extensive indoor air pollution</a:t>
            </a:r>
          </a:p>
          <a:p>
            <a:endParaRPr lang="en-US" sz="1800" dirty="0"/>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22</a:t>
            </a:fld>
            <a:endParaRPr lang="en-US" dirty="0">
              <a:solidFill>
                <a:srgbClr val="268097">
                  <a:tint val="75000"/>
                </a:srgbClr>
              </a:solidFill>
            </a:endParaRPr>
          </a:p>
        </p:txBody>
      </p:sp>
      <p:pic>
        <p:nvPicPr>
          <p:cNvPr id="5" name="Picture 4"/>
          <p:cNvPicPr>
            <a:picLocks noChangeAspect="1"/>
          </p:cNvPicPr>
          <p:nvPr/>
        </p:nvPicPr>
        <p:blipFill rotWithShape="1">
          <a:blip r:embed="rId2"/>
          <a:srcRect l="13241" r="10396"/>
          <a:stretch/>
        </p:blipFill>
        <p:spPr>
          <a:xfrm>
            <a:off x="7329054" y="2333337"/>
            <a:ext cx="4461164" cy="3505200"/>
          </a:xfrm>
          <a:prstGeom prst="rect">
            <a:avLst/>
          </a:prstGeom>
        </p:spPr>
      </p:pic>
    </p:spTree>
    <p:extLst>
      <p:ext uri="{BB962C8B-B14F-4D97-AF65-F5344CB8AC3E}">
        <p14:creationId xmlns:p14="http://schemas.microsoft.com/office/powerpoint/2010/main" val="210618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2708434"/>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solidFill>
              </a:rPr>
              <a:t>Why does air pollution matter?</a:t>
            </a:r>
          </a:p>
          <a:p>
            <a:pPr marL="914400" lvl="1" indent="-457200">
              <a:spcBef>
                <a:spcPts val="600"/>
              </a:spcBef>
              <a:buFont typeface="+mj-lt"/>
              <a:buAutoNum type="alphaLcParenR"/>
            </a:pPr>
            <a:r>
              <a:rPr lang="en-US" sz="2000" dirty="0">
                <a:solidFill>
                  <a:schemeClr val="bg2">
                    <a:lumMod val="65000"/>
                  </a:schemeClr>
                </a:solidFill>
              </a:rPr>
              <a:t>Air Pollution from Energy Use, Past and Present</a:t>
            </a:r>
          </a:p>
          <a:p>
            <a:pPr marL="914400" lvl="1" indent="-457200">
              <a:spcBef>
                <a:spcPts val="600"/>
              </a:spcBef>
              <a:buFont typeface="+mj-lt"/>
              <a:buAutoNum type="alphaLcParenR"/>
            </a:pPr>
            <a:r>
              <a:rPr lang="en-US" sz="2000" dirty="0" smtClean="0">
                <a:solidFill>
                  <a:schemeClr val="bg2"/>
                </a:solidFill>
              </a:rPr>
              <a:t>Air Pollution and Human Well-Being</a:t>
            </a:r>
          </a:p>
          <a:p>
            <a:pPr marL="342900" indent="-342900">
              <a:spcBef>
                <a:spcPts val="600"/>
              </a:spcBef>
              <a:buFont typeface="+mj-lt"/>
              <a:buAutoNum type="arabicPeriod"/>
            </a:pPr>
            <a:r>
              <a:rPr lang="en-US" sz="2000" dirty="0" smtClean="0">
                <a:solidFill>
                  <a:schemeClr val="bg2">
                    <a:lumMod val="65000"/>
                  </a:schemeClr>
                </a:solidFill>
              </a:rPr>
              <a:t>Willingness to Pay for Environmental Quality</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2077934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6" y="1524000"/>
            <a:ext cx="10427075" cy="1077081"/>
          </a:xfrm>
        </p:spPr>
        <p:txBody>
          <a:bodyPr/>
          <a:lstStyle/>
          <a:p>
            <a:r>
              <a:rPr lang="en-US" dirty="0" smtClean="0"/>
              <a:t>Services of Environmental Quality (i.e. Clean Air) </a:t>
            </a:r>
            <a:endParaRPr lang="en-US" dirty="0"/>
          </a:p>
        </p:txBody>
      </p:sp>
      <p:sp>
        <p:nvSpPr>
          <p:cNvPr id="3" name="Content Placeholder 2"/>
          <p:cNvSpPr>
            <a:spLocks noGrp="1"/>
          </p:cNvSpPr>
          <p:nvPr>
            <p:ph sz="quarter" idx="12"/>
          </p:nvPr>
        </p:nvSpPr>
        <p:spPr>
          <a:xfrm>
            <a:off x="846667" y="2254161"/>
            <a:ext cx="10623843" cy="3996168"/>
          </a:xfrm>
        </p:spPr>
        <p:txBody>
          <a:bodyPr/>
          <a:lstStyle/>
          <a:p>
            <a:r>
              <a:rPr lang="en-US" sz="1800" dirty="0" smtClean="0"/>
              <a:t>Human Health</a:t>
            </a:r>
          </a:p>
          <a:p>
            <a:pPr marL="285750" indent="-285750">
              <a:buFont typeface="Arial" charset="0"/>
              <a:buChar char="•"/>
            </a:pPr>
            <a:r>
              <a:rPr lang="en-US" sz="1800" dirty="0" smtClean="0">
                <a:latin typeface="+mn-lt"/>
              </a:rPr>
              <a:t>Research from doctors and epidemiologists, as well as economists (remember the AQLI) demonstrate the gains to life expectancy from cleaner air</a:t>
            </a:r>
          </a:p>
          <a:p>
            <a:pPr marL="285750" indent="-285750">
              <a:buFont typeface="Arial" charset="0"/>
              <a:buChar char="•"/>
            </a:pPr>
            <a:r>
              <a:rPr lang="en-US" sz="1800" dirty="0" smtClean="0">
                <a:latin typeface="+mn-lt"/>
              </a:rPr>
              <a:t>Cleaner air results in reduced medical expenditures and hospitalizations</a:t>
            </a:r>
          </a:p>
          <a:p>
            <a:r>
              <a:rPr lang="en-US" sz="1800" dirty="0" smtClean="0"/>
              <a:t>Aesthetic/Intrinsic Values</a:t>
            </a:r>
          </a:p>
          <a:p>
            <a:pPr marL="285750" lvl="1" indent="-285750">
              <a:spcBef>
                <a:spcPts val="1000"/>
              </a:spcBef>
              <a:buClrTx/>
              <a:buSzTx/>
              <a:buFont typeface="Arial" charset="0"/>
              <a:buChar char="•"/>
            </a:pPr>
            <a:r>
              <a:rPr lang="en-US" sz="1800" dirty="0">
                <a:solidFill>
                  <a:schemeClr val="tx1"/>
                </a:solidFill>
              </a:rPr>
              <a:t>Many people </a:t>
            </a:r>
            <a:r>
              <a:rPr lang="en-US" sz="1800" dirty="0" smtClean="0">
                <a:solidFill>
                  <a:schemeClr val="tx1"/>
                </a:solidFill>
              </a:rPr>
              <a:t>prefer to have tree-lined roads, national parks, and ecological biodiversity</a:t>
            </a:r>
          </a:p>
          <a:p>
            <a:pPr marL="0" lvl="1" indent="0">
              <a:spcBef>
                <a:spcPts val="1000"/>
              </a:spcBef>
              <a:buClrTx/>
              <a:buSzTx/>
              <a:buNone/>
            </a:pPr>
            <a:r>
              <a:rPr lang="en-US" sz="1800" dirty="0" smtClean="0">
                <a:solidFill>
                  <a:schemeClr val="tx1"/>
                </a:solidFill>
                <a:latin typeface="+mj-lt"/>
              </a:rPr>
              <a:t>Income (Economic Output)</a:t>
            </a:r>
          </a:p>
          <a:p>
            <a:pPr marL="285750" lvl="1" indent="-285750">
              <a:spcBef>
                <a:spcPts val="1000"/>
              </a:spcBef>
              <a:buClrTx/>
              <a:buSzTx/>
              <a:buFont typeface="Arial" charset="0"/>
              <a:buChar char="•"/>
            </a:pPr>
            <a:r>
              <a:rPr lang="en-US" sz="1800" dirty="0" smtClean="0">
                <a:solidFill>
                  <a:schemeClr val="tx1"/>
                </a:solidFill>
              </a:rPr>
              <a:t>Tourism, agriculture, fisheries depend on environmental goods</a:t>
            </a:r>
          </a:p>
          <a:p>
            <a:pPr marL="460121" lvl="2" indent="-285750">
              <a:spcBef>
                <a:spcPts val="1000"/>
              </a:spcBef>
              <a:buClrTx/>
              <a:buSzTx/>
              <a:buFont typeface="Arial" charset="0"/>
              <a:buChar char="•"/>
            </a:pPr>
            <a:r>
              <a:rPr lang="en-US" sz="1600" dirty="0" smtClean="0"/>
              <a:t>e.g. after the BP Deepwater Horizon oil spill, $11.6 </a:t>
            </a:r>
            <a:r>
              <a:rPr lang="en-US" sz="1600" dirty="0"/>
              <a:t>billion has been paid to Gulf region individuals and businesses, with more claims pending</a:t>
            </a:r>
            <a:endParaRPr lang="en-US" sz="1600" dirty="0" smtClean="0"/>
          </a:p>
          <a:p>
            <a:endParaRPr lang="en-US" sz="1800" dirty="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24</a:t>
            </a:fld>
            <a:endParaRPr lang="en-US" dirty="0">
              <a:solidFill>
                <a:srgbClr val="268097">
                  <a:tint val="75000"/>
                </a:srgbClr>
              </a:solidFill>
            </a:endParaRPr>
          </a:p>
        </p:txBody>
      </p:sp>
    </p:spTree>
    <p:extLst>
      <p:ext uri="{BB962C8B-B14F-4D97-AF65-F5344CB8AC3E}">
        <p14:creationId xmlns:p14="http://schemas.microsoft.com/office/powerpoint/2010/main" val="96225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496836" cy="584638"/>
          </a:xfrm>
        </p:spPr>
        <p:txBody>
          <a:bodyPr/>
          <a:lstStyle/>
          <a:p>
            <a:r>
              <a:rPr lang="en-US" dirty="0" smtClean="0"/>
              <a:t>Energy and Pollution </a:t>
            </a:r>
            <a:r>
              <a:rPr lang="mr-IN" dirty="0" smtClean="0"/>
              <a:t>–</a:t>
            </a:r>
            <a:r>
              <a:rPr lang="en-US" dirty="0" smtClean="0"/>
              <a:t> why pollution is a problem</a:t>
            </a:r>
            <a:endParaRPr lang="en-US" dirty="0"/>
          </a:p>
        </p:txBody>
      </p:sp>
      <p:sp>
        <p:nvSpPr>
          <p:cNvPr id="3" name="Content Placeholder 2"/>
          <p:cNvSpPr>
            <a:spLocks noGrp="1"/>
          </p:cNvSpPr>
          <p:nvPr>
            <p:ph sz="quarter" idx="12"/>
          </p:nvPr>
        </p:nvSpPr>
        <p:spPr>
          <a:xfrm>
            <a:off x="846667" y="2222500"/>
            <a:ext cx="10380776" cy="4127500"/>
          </a:xfrm>
        </p:spPr>
        <p:txBody>
          <a:bodyPr/>
          <a:lstStyle/>
          <a:p>
            <a:pPr>
              <a:spcBef>
                <a:spcPts val="800"/>
              </a:spcBef>
            </a:pPr>
            <a:r>
              <a:rPr lang="en-US" sz="2000" dirty="0" smtClean="0">
                <a:latin typeface="+mn-lt"/>
              </a:rPr>
              <a:t>Pollution directly impacts human well-being via aesthetics and health</a:t>
            </a:r>
          </a:p>
          <a:p>
            <a:pPr>
              <a:spcBef>
                <a:spcPts val="800"/>
              </a:spcBef>
            </a:pPr>
            <a:r>
              <a:rPr lang="en-US" sz="2000" dirty="0" smtClean="0"/>
              <a:t>Aesthetics</a:t>
            </a:r>
          </a:p>
          <a:p>
            <a:pPr marL="287338" indent="-276225">
              <a:spcBef>
                <a:spcPts val="800"/>
              </a:spcBef>
              <a:buFont typeface="Arial" charset="0"/>
              <a:buChar char="•"/>
            </a:pPr>
            <a:r>
              <a:rPr lang="en-US" sz="2000" dirty="0" smtClean="0">
                <a:latin typeface="+mn-lt"/>
              </a:rPr>
              <a:t>Air pollution leads to smog, corrosion, and damages to natural environments</a:t>
            </a:r>
            <a:endParaRPr lang="en-US" sz="2000" dirty="0">
              <a:latin typeface="+mn-lt"/>
            </a:endParaRPr>
          </a:p>
          <a:p>
            <a:pPr>
              <a:spcBef>
                <a:spcPts val="800"/>
              </a:spcBef>
            </a:pPr>
            <a:r>
              <a:rPr lang="en-US" sz="2000" dirty="0" smtClean="0"/>
              <a:t>Health</a:t>
            </a:r>
          </a:p>
          <a:p>
            <a:pPr marL="285750" indent="-285750">
              <a:spcBef>
                <a:spcPts val="800"/>
              </a:spcBef>
              <a:buFont typeface="Arial" panose="020B0604020202020204" pitchFamily="34" charset="0"/>
              <a:buChar char="•"/>
            </a:pPr>
            <a:r>
              <a:rPr lang="en-US" sz="2000" dirty="0" smtClean="0">
                <a:solidFill>
                  <a:schemeClr val="tx2">
                    <a:lumMod val="75000"/>
                  </a:schemeClr>
                </a:solidFill>
                <a:latin typeface="+mn-lt"/>
              </a:rPr>
              <a:t>4.5 billion people </a:t>
            </a:r>
            <a:r>
              <a:rPr lang="en-US" sz="2000" dirty="0" smtClean="0">
                <a:latin typeface="+mn-lt"/>
              </a:rPr>
              <a:t>around the world live in areas with particulate pollution levels </a:t>
            </a:r>
            <a:r>
              <a:rPr lang="en-US" sz="2000" dirty="0" smtClean="0">
                <a:solidFill>
                  <a:schemeClr val="tx2">
                    <a:lumMod val="75000"/>
                  </a:schemeClr>
                </a:solidFill>
                <a:latin typeface="+mn-lt"/>
              </a:rPr>
              <a:t>more than two times </a:t>
            </a:r>
            <a:r>
              <a:rPr lang="en-US" sz="2000" dirty="0" smtClean="0">
                <a:latin typeface="+mn-lt"/>
              </a:rPr>
              <a:t>the level that the WHO considers safe</a:t>
            </a:r>
          </a:p>
          <a:p>
            <a:pPr marL="650326" lvl="1" indent="-285750">
              <a:spcBef>
                <a:spcPts val="800"/>
              </a:spcBef>
              <a:buFont typeface="Arial" panose="020B0604020202020204" pitchFamily="34" charset="0"/>
              <a:buChar char="•"/>
            </a:pPr>
            <a:r>
              <a:rPr lang="en-US" sz="2000" dirty="0" smtClean="0"/>
              <a:t>If pollution levels were brought in compliance with WHO standards, </a:t>
            </a:r>
            <a:r>
              <a:rPr lang="en-US" sz="2000" dirty="0" smtClean="0">
                <a:solidFill>
                  <a:schemeClr val="tx2">
                    <a:lumMod val="75000"/>
                  </a:schemeClr>
                </a:solidFill>
              </a:rPr>
              <a:t>4.7 billion life-years </a:t>
            </a:r>
            <a:r>
              <a:rPr lang="en-US" sz="2000" dirty="0" smtClean="0"/>
              <a:t>would be saved </a:t>
            </a:r>
            <a:r>
              <a:rPr lang="en-US" sz="2000" dirty="0" smtClean="0">
                <a:solidFill>
                  <a:schemeClr val="tx2">
                    <a:lumMod val="75000"/>
                  </a:schemeClr>
                </a:solidFill>
              </a:rPr>
              <a:t>in India alone</a:t>
            </a:r>
          </a:p>
          <a:p>
            <a:pPr marL="285750" indent="-285750">
              <a:buFont typeface="Arial" panose="020B0604020202020204" pitchFamily="34" charset="0"/>
              <a:buChar char="•"/>
            </a:pPr>
            <a:r>
              <a:rPr lang="en-US" sz="2000" dirty="0" smtClean="0">
                <a:solidFill>
                  <a:schemeClr val="tx2">
                    <a:lumMod val="75000"/>
                  </a:schemeClr>
                </a:solidFill>
                <a:latin typeface="+mn-lt"/>
              </a:rPr>
              <a:t>85% of particulate matter, and almost all SO</a:t>
            </a:r>
            <a:r>
              <a:rPr lang="en-US" sz="2000" baseline="-25000" dirty="0" smtClean="0">
                <a:solidFill>
                  <a:schemeClr val="tx2">
                    <a:lumMod val="75000"/>
                  </a:schemeClr>
                </a:solidFill>
                <a:latin typeface="+mn-lt"/>
              </a:rPr>
              <a:t>2</a:t>
            </a:r>
            <a:r>
              <a:rPr lang="en-US" sz="2000" dirty="0" smtClean="0">
                <a:solidFill>
                  <a:schemeClr val="tx2">
                    <a:lumMod val="75000"/>
                  </a:schemeClr>
                </a:solidFill>
                <a:latin typeface="+mn-lt"/>
              </a:rPr>
              <a:t> and NO</a:t>
            </a:r>
            <a:r>
              <a:rPr lang="en-US" sz="2000" baseline="-25000" dirty="0" smtClean="0">
                <a:solidFill>
                  <a:schemeClr val="tx2">
                    <a:lumMod val="75000"/>
                  </a:schemeClr>
                </a:solidFill>
                <a:latin typeface="+mn-lt"/>
              </a:rPr>
              <a:t>X</a:t>
            </a:r>
            <a:r>
              <a:rPr lang="en-US" sz="2000" dirty="0" smtClean="0">
                <a:solidFill>
                  <a:schemeClr val="tx2">
                    <a:lumMod val="75000"/>
                  </a:schemeClr>
                </a:solidFill>
                <a:latin typeface="+mn-lt"/>
              </a:rPr>
              <a:t> emissions</a:t>
            </a:r>
            <a:r>
              <a:rPr lang="en-US" sz="2000" dirty="0" smtClean="0">
                <a:solidFill>
                  <a:schemeClr val="tx2"/>
                </a:solidFill>
                <a:latin typeface="+mn-lt"/>
              </a:rPr>
              <a:t>, </a:t>
            </a:r>
            <a:r>
              <a:rPr lang="en-US" sz="2000" dirty="0" smtClean="0">
                <a:latin typeface="+mn-lt"/>
              </a:rPr>
              <a:t>come from energy production and use worldwide</a:t>
            </a:r>
          </a:p>
          <a:p>
            <a:pPr marL="285750" indent="-285750">
              <a:buFont typeface="Arial" panose="020B0604020202020204" pitchFamily="34" charset="0"/>
              <a:buChar char="•"/>
            </a:pPr>
            <a:endParaRPr lang="en-US" sz="2000" dirty="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25</a:t>
            </a:fld>
            <a:endParaRPr lang="en-US" dirty="0">
              <a:solidFill>
                <a:srgbClr val="268097">
                  <a:tint val="75000"/>
                </a:srgbClr>
              </a:solidFill>
            </a:endParaRPr>
          </a:p>
        </p:txBody>
      </p:sp>
    </p:spTree>
    <p:extLst>
      <p:ext uri="{BB962C8B-B14F-4D97-AF65-F5344CB8AC3E}">
        <p14:creationId xmlns:p14="http://schemas.microsoft.com/office/powerpoint/2010/main" val="203374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Pollution’s Effects on Aesthetics</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26</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7776472" cy="4127500"/>
          </a:xfrm>
        </p:spPr>
        <p:txBody>
          <a:bodyPr/>
          <a:lstStyle/>
          <a:p>
            <a:pPr marL="285750" indent="-285750">
              <a:spcBef>
                <a:spcPts val="800"/>
              </a:spcBef>
              <a:buFont typeface="Arial" charset="0"/>
              <a:buChar char="•"/>
            </a:pPr>
            <a:r>
              <a:rPr lang="en-US" sz="1800" dirty="0" smtClean="0">
                <a:latin typeface="+mn-lt"/>
              </a:rPr>
              <a:t>Air pollution, especially via smog, negatively impacts our daily enjoyment of our lives and our environment</a:t>
            </a:r>
          </a:p>
          <a:p>
            <a:pPr marL="650326" lvl="1" indent="-285750">
              <a:spcBef>
                <a:spcPts val="800"/>
              </a:spcBef>
              <a:buFont typeface="Arial" charset="0"/>
              <a:buChar char="•"/>
            </a:pPr>
            <a:r>
              <a:rPr lang="en-US" sz="1800" dirty="0" smtClean="0"/>
              <a:t>Smog obscures visibility and shrouds the sights in an ugly shade of gray-brown</a:t>
            </a:r>
          </a:p>
          <a:p>
            <a:pPr marL="650326" lvl="1" indent="-285750">
              <a:spcBef>
                <a:spcPts val="800"/>
              </a:spcBef>
              <a:buFont typeface="Arial" charset="0"/>
              <a:buChar char="•"/>
            </a:pPr>
            <a:r>
              <a:rPr lang="en-US" sz="1800" dirty="0" smtClean="0">
                <a:latin typeface="+mn-lt"/>
              </a:rPr>
              <a:t>White-collar workers in Gary, IN, home to many steel plants, supposedly would bring an extra white shirt to work because the first would be soiled by the filthy air by midday. </a:t>
            </a:r>
          </a:p>
          <a:p>
            <a:pPr marL="650326" lvl="1" indent="-285750">
              <a:spcBef>
                <a:spcPts val="800"/>
              </a:spcBef>
              <a:buFont typeface="Arial" charset="0"/>
              <a:buChar char="•"/>
            </a:pPr>
            <a:r>
              <a:rPr lang="en-US" sz="1800" dirty="0" smtClean="0"/>
              <a:t>Ozone and acid rain, created largely due to emissions from Midwestern coal plants and factories, damaged forests in the northeastern US</a:t>
            </a:r>
            <a:endParaRPr lang="en-US" sz="1800" dirty="0">
              <a:latin typeface="+mn-lt"/>
            </a:endParaRPr>
          </a:p>
        </p:txBody>
      </p:sp>
      <p:pic>
        <p:nvPicPr>
          <p:cNvPr id="5" name="Picture 4"/>
          <p:cNvPicPr>
            <a:picLocks noChangeAspect="1"/>
          </p:cNvPicPr>
          <p:nvPr/>
        </p:nvPicPr>
        <p:blipFill rotWithShape="1">
          <a:blip r:embed="rId3"/>
          <a:srcRect r="22304"/>
          <a:stretch/>
        </p:blipFill>
        <p:spPr>
          <a:xfrm>
            <a:off x="8794763" y="2222500"/>
            <a:ext cx="3183686" cy="2708315"/>
          </a:xfrm>
          <a:prstGeom prst="rect">
            <a:avLst/>
          </a:prstGeom>
        </p:spPr>
      </p:pic>
      <p:sp>
        <p:nvSpPr>
          <p:cNvPr id="6" name="TextBox 5"/>
          <p:cNvSpPr txBox="1"/>
          <p:nvPr/>
        </p:nvSpPr>
        <p:spPr>
          <a:xfrm>
            <a:off x="8794763" y="4930815"/>
            <a:ext cx="3183686" cy="523220"/>
          </a:xfrm>
          <a:prstGeom prst="rect">
            <a:avLst/>
          </a:prstGeom>
          <a:noFill/>
        </p:spPr>
        <p:txBody>
          <a:bodyPr wrap="square" rtlCol="0">
            <a:spAutoFit/>
          </a:bodyPr>
          <a:lstStyle/>
          <a:p>
            <a:r>
              <a:rPr lang="en-US" sz="1400" dirty="0" smtClean="0"/>
              <a:t>The Eiffel Tower in Paris on a smoggy day. </a:t>
            </a:r>
            <a:endParaRPr lang="en-US" sz="1400" dirty="0"/>
          </a:p>
        </p:txBody>
      </p:sp>
      <p:pic>
        <p:nvPicPr>
          <p:cNvPr id="7" name="Picture 6"/>
          <p:cNvPicPr>
            <a:picLocks noChangeAspect="1"/>
          </p:cNvPicPr>
          <p:nvPr/>
        </p:nvPicPr>
        <p:blipFill>
          <a:blip r:embed="rId4"/>
          <a:stretch>
            <a:fillRect/>
          </a:stretch>
        </p:blipFill>
        <p:spPr>
          <a:xfrm>
            <a:off x="3691467" y="5161188"/>
            <a:ext cx="2663034" cy="1497956"/>
          </a:xfrm>
          <a:prstGeom prst="rect">
            <a:avLst/>
          </a:prstGeom>
        </p:spPr>
      </p:pic>
    </p:spTree>
    <p:extLst>
      <p:ext uri="{BB962C8B-B14F-4D97-AF65-F5344CB8AC3E}">
        <p14:creationId xmlns:p14="http://schemas.microsoft.com/office/powerpoint/2010/main" val="61998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584638"/>
          </a:xfrm>
        </p:spPr>
        <p:txBody>
          <a:bodyPr/>
          <a:lstStyle/>
          <a:p>
            <a:r>
              <a:rPr lang="en-US" dirty="0" smtClean="0"/>
              <a:t>Pollution’s Effect on Health</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27</a:t>
            </a:fld>
            <a:endParaRPr lang="en-US" dirty="0">
              <a:solidFill>
                <a:srgbClr val="268097">
                  <a:tint val="75000"/>
                </a:srgbClr>
              </a:solidFill>
            </a:endParaRPr>
          </a:p>
        </p:txBody>
      </p:sp>
      <p:pic>
        <p:nvPicPr>
          <p:cNvPr id="5" name="Pollution- A Global Public Health Crisis.mp4">
            <a:hlinkClick r:id="" action="ppaction://media"/>
          </p:cNvPr>
          <p:cNvPicPr>
            <a:picLocks noGrp="1" noChangeAspect="1"/>
          </p:cNvPicPr>
          <p:nvPr>
            <p:ph sz="quarter" idx="12"/>
            <a:videoFile r:link="rId2"/>
            <p:extLst>
              <p:ext uri="{DAA4B4D4-6D71-4841-9C94-3DE7FCFB9230}">
                <p14:media xmlns:p14="http://schemas.microsoft.com/office/powerpoint/2010/main" r:embed="rId1"/>
              </p:ext>
            </p:extLst>
          </p:nvPr>
        </p:nvPicPr>
        <p:blipFill>
          <a:blip r:embed="rId4"/>
          <a:stretch>
            <a:fillRect/>
          </a:stretch>
        </p:blipFill>
        <p:spPr>
          <a:xfrm>
            <a:off x="935252" y="2204314"/>
            <a:ext cx="7337425" cy="4127500"/>
          </a:xfrm>
        </p:spPr>
      </p:pic>
      <p:sp>
        <p:nvSpPr>
          <p:cNvPr id="6" name="TextBox 5"/>
          <p:cNvSpPr txBox="1"/>
          <p:nvPr/>
        </p:nvSpPr>
        <p:spPr>
          <a:xfrm>
            <a:off x="8377881" y="2197334"/>
            <a:ext cx="3669957" cy="3416320"/>
          </a:xfrm>
          <a:prstGeom prst="rect">
            <a:avLst/>
          </a:prstGeom>
          <a:noFill/>
        </p:spPr>
        <p:txBody>
          <a:bodyPr wrap="square" rtlCol="0">
            <a:spAutoFit/>
          </a:bodyPr>
          <a:lstStyle/>
          <a:p>
            <a:r>
              <a:rPr lang="en-US" dirty="0" smtClean="0"/>
              <a:t>While parts of the US (including Chicago) have air pollution levels that violate WHO standards, the vast majority of the burden of air pollution and other pollution occurs in the developing world</a:t>
            </a:r>
          </a:p>
          <a:p>
            <a:endParaRPr lang="en-US" dirty="0"/>
          </a:p>
          <a:p>
            <a:r>
              <a:rPr lang="en-US" dirty="0" smtClean="0"/>
              <a:t>This video is from the </a:t>
            </a:r>
            <a:r>
              <a:rPr lang="en-US" i="1" dirty="0" smtClean="0"/>
              <a:t>Lancet</a:t>
            </a:r>
            <a:r>
              <a:rPr lang="en-US" dirty="0" smtClean="0"/>
              <a:t> Commission on Pollution and Health. </a:t>
            </a:r>
            <a:endParaRPr lang="en-US" dirty="0"/>
          </a:p>
        </p:txBody>
      </p:sp>
    </p:spTree>
    <p:extLst>
      <p:ext uri="{BB962C8B-B14F-4D97-AF65-F5344CB8AC3E}">
        <p14:creationId xmlns:p14="http://schemas.microsoft.com/office/powerpoint/2010/main" val="8132804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 Life Years Map</a:t>
            </a:r>
            <a:endParaRPr lang="en-US" dirty="0"/>
          </a:p>
        </p:txBody>
      </p:sp>
      <p:sp>
        <p:nvSpPr>
          <p:cNvPr id="3" name="Content Placeholder 2"/>
          <p:cNvSpPr>
            <a:spLocks noGrp="1"/>
          </p:cNvSpPr>
          <p:nvPr>
            <p:ph sz="quarter" idx="12"/>
          </p:nvPr>
        </p:nvSpPr>
        <p:spPr/>
        <p:txBody>
          <a:bodyPr/>
          <a:lstStyle/>
          <a:p>
            <a:r>
              <a:rPr lang="en-US" dirty="0" smtClean="0"/>
              <a:t>&lt;used to direct attention toward China and India in particular&gt;</a:t>
            </a:r>
            <a:endParaRPr lang="en-US" dirty="0"/>
          </a:p>
        </p:txBody>
      </p:sp>
      <p:pic>
        <p:nvPicPr>
          <p:cNvPr id="4" name="Picture 3"/>
          <p:cNvPicPr>
            <a:picLocks noChangeAspect="1"/>
          </p:cNvPicPr>
          <p:nvPr/>
        </p:nvPicPr>
        <p:blipFill rotWithShape="1">
          <a:blip r:embed="rId3"/>
          <a:srcRect l="968"/>
          <a:stretch/>
        </p:blipFill>
        <p:spPr>
          <a:xfrm>
            <a:off x="0" y="204596"/>
            <a:ext cx="12192000" cy="6653404"/>
          </a:xfrm>
          <a:prstGeom prst="rect">
            <a:avLst/>
          </a:prstGeom>
        </p:spPr>
      </p:pic>
      <p:sp>
        <p:nvSpPr>
          <p:cNvPr id="5" name="TextBox 4"/>
          <p:cNvSpPr txBox="1"/>
          <p:nvPr/>
        </p:nvSpPr>
        <p:spPr>
          <a:xfrm>
            <a:off x="566730" y="402633"/>
            <a:ext cx="11058540" cy="461665"/>
          </a:xfrm>
          <a:prstGeom prst="rect">
            <a:avLst/>
          </a:prstGeom>
          <a:solidFill>
            <a:schemeClr val="bg2">
              <a:alpha val="75000"/>
            </a:schemeClr>
          </a:solidFill>
        </p:spPr>
        <p:txBody>
          <a:bodyPr wrap="none" rtlCol="0">
            <a:spAutoFit/>
          </a:bodyPr>
          <a:lstStyle/>
          <a:p>
            <a:pPr algn="ctr"/>
            <a:r>
              <a:rPr lang="en-US" sz="2400" dirty="0" smtClean="0">
                <a:solidFill>
                  <a:schemeClr val="accent1">
                    <a:lumMod val="50000"/>
                  </a:schemeClr>
                </a:solidFill>
                <a:latin typeface="+mj-lt"/>
              </a:rPr>
              <a:t>Loss of Life Expectancy Due to PM</a:t>
            </a:r>
            <a:r>
              <a:rPr lang="en-US" sz="2400" baseline="-25000" dirty="0" smtClean="0">
                <a:solidFill>
                  <a:schemeClr val="accent1">
                    <a:lumMod val="50000"/>
                  </a:schemeClr>
                </a:solidFill>
                <a:latin typeface="+mj-lt"/>
              </a:rPr>
              <a:t>2.5</a:t>
            </a:r>
            <a:r>
              <a:rPr lang="en-US" sz="2400" dirty="0" smtClean="0">
                <a:solidFill>
                  <a:schemeClr val="accent1">
                    <a:lumMod val="50000"/>
                  </a:schemeClr>
                </a:solidFill>
                <a:latin typeface="+mj-lt"/>
              </a:rPr>
              <a:t> Levels Exceeding WHO Standard</a:t>
            </a:r>
            <a:endParaRPr lang="en-US" sz="2400" dirty="0">
              <a:solidFill>
                <a:schemeClr val="accent1">
                  <a:lumMod val="50000"/>
                </a:schemeClr>
              </a:solidFill>
              <a:latin typeface="+mj-lt"/>
            </a:endParaRPr>
          </a:p>
        </p:txBody>
      </p:sp>
    </p:spTree>
    <p:extLst>
      <p:ext uri="{BB962C8B-B14F-4D97-AF65-F5344CB8AC3E}">
        <p14:creationId xmlns:p14="http://schemas.microsoft.com/office/powerpoint/2010/main" val="19814536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477875"/>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solidFill>
              </a:rPr>
              <a:t>Willingness to Pay for Environmental Quality</a:t>
            </a:r>
          </a:p>
          <a:p>
            <a:pPr marL="865188" lvl="1" indent="-407988">
              <a:spcBef>
                <a:spcPts val="600"/>
              </a:spcBef>
              <a:buFont typeface="+mj-lt"/>
              <a:buAutoNum type="alphaLcParenR"/>
            </a:pPr>
            <a:r>
              <a:rPr lang="en-US" sz="2000" dirty="0" smtClean="0">
                <a:solidFill>
                  <a:schemeClr val="bg2">
                    <a:lumMod val="65000"/>
                  </a:schemeClr>
                </a:solidFill>
              </a:rPr>
              <a:t>Theory of WTP</a:t>
            </a:r>
          </a:p>
          <a:p>
            <a:pPr marL="865188" lvl="1" indent="-407988">
              <a:spcBef>
                <a:spcPts val="600"/>
              </a:spcBef>
              <a:buFont typeface="+mj-lt"/>
              <a:buAutoNum type="alphaLcParenR"/>
            </a:pPr>
            <a:r>
              <a:rPr lang="en-US" sz="2000" dirty="0" smtClean="0">
                <a:solidFill>
                  <a:schemeClr val="bg2">
                    <a:lumMod val="65000"/>
                  </a:schemeClr>
                </a:solidFill>
              </a:rPr>
              <a:t>Estimation of WTP</a:t>
            </a:r>
          </a:p>
          <a:p>
            <a:pPr marL="865188" lvl="1" indent="-407988">
              <a:spcBef>
                <a:spcPts val="600"/>
              </a:spcBef>
              <a:buFont typeface="+mj-lt"/>
              <a:buAutoNum type="alphaLcParenR"/>
            </a:pPr>
            <a:r>
              <a:rPr lang="en-US" sz="2000" dirty="0" smtClean="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smtClean="0">
                <a:solidFill>
                  <a:schemeClr val="bg2">
                    <a:lumMod val="65000"/>
                  </a:schemeClr>
                </a:solidFill>
              </a:rPr>
              <a:t>Value of a Statistical Life</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9894407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093154"/>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solidFill>
              </a:rPr>
              <a:t>Introduction to local pollution</a:t>
            </a:r>
          </a:p>
          <a:p>
            <a:pPr marL="914400" lvl="1" indent="-457200">
              <a:spcBef>
                <a:spcPts val="600"/>
              </a:spcBef>
              <a:buFont typeface="+mj-lt"/>
              <a:buAutoNum type="alphaLcParenR"/>
            </a:pPr>
            <a:r>
              <a:rPr lang="en-US" sz="2000" dirty="0" smtClean="0">
                <a:solidFill>
                  <a:schemeClr val="bg2"/>
                </a:solidFill>
              </a:rPr>
              <a:t>Local Pollution Sources</a:t>
            </a:r>
          </a:p>
          <a:p>
            <a:pPr marL="914400" lvl="1" indent="-457200">
              <a:spcBef>
                <a:spcPts val="600"/>
              </a:spcBef>
              <a:buFont typeface="+mj-lt"/>
              <a:buAutoNum type="alphaLcParenR"/>
            </a:pPr>
            <a:r>
              <a:rPr lang="en-US" sz="2000" dirty="0" smtClean="0">
                <a:solidFill>
                  <a:schemeClr val="bg2">
                    <a:lumMod val="65000"/>
                  </a:schemeClr>
                </a:solidFill>
              </a:rPr>
              <a:t>Local Pollution Types</a:t>
            </a:r>
          </a:p>
          <a:p>
            <a:pPr marL="914400" lvl="1" indent="-457200">
              <a:spcBef>
                <a:spcPts val="600"/>
              </a:spcBef>
              <a:buFont typeface="+mj-lt"/>
              <a:buAutoNum type="alphaLcParenR"/>
            </a:pPr>
            <a:r>
              <a:rPr lang="en-US" sz="2000" dirty="0" smtClean="0">
                <a:solidFill>
                  <a:schemeClr val="bg2">
                    <a:lumMod val="65000"/>
                  </a:schemeClr>
                </a:solidFill>
              </a:rPr>
              <a:t>Local Pollution Propagation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lumMod val="65000"/>
                  </a:schemeClr>
                </a:solidFill>
              </a:rPr>
              <a:t>Willingness to Pay for Environmental Quality</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4445197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Willingness to pay (WTP)</a:t>
            </a:r>
            <a:endParaRPr lang="en-US" dirty="0"/>
          </a:p>
        </p:txBody>
      </p:sp>
      <p:sp>
        <p:nvSpPr>
          <p:cNvPr id="3" name="Content Placeholder 2"/>
          <p:cNvSpPr>
            <a:spLocks noGrp="1"/>
          </p:cNvSpPr>
          <p:nvPr>
            <p:ph sz="quarter" idx="12"/>
          </p:nvPr>
        </p:nvSpPr>
        <p:spPr>
          <a:xfrm>
            <a:off x="846667" y="2222500"/>
            <a:ext cx="10160000" cy="707312"/>
          </a:xfrm>
        </p:spPr>
        <p:txBody>
          <a:bodyPr/>
          <a:lstStyle/>
          <a:p>
            <a:r>
              <a:rPr lang="en-US" sz="1800" dirty="0" smtClean="0">
                <a:solidFill>
                  <a:schemeClr val="bg1"/>
                </a:solidFill>
                <a:latin typeface="+mn-lt"/>
              </a:rPr>
              <a:t>The maximum amount of money that a person can and wants to exchange to consume a good or avoid a certain outcome, while holding utility constant.</a:t>
            </a:r>
          </a:p>
          <a:p>
            <a:endParaRPr lang="en-US" sz="1800" dirty="0">
              <a:solidFill>
                <a:schemeClr val="bg1"/>
              </a:solidFill>
              <a:latin typeface="+mn-lt"/>
            </a:endParaRPr>
          </a:p>
          <a:p>
            <a:endParaRPr lang="en-US" sz="1800" dirty="0" smtClean="0">
              <a:solidFill>
                <a:schemeClr val="bg1"/>
              </a:solidFill>
              <a:latin typeface="+mn-l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667" y="3038248"/>
            <a:ext cx="4573315" cy="3429986"/>
          </a:xfrm>
          <a:prstGeom prst="rect">
            <a:avLst/>
          </a:prstGeom>
        </p:spPr>
      </p:pic>
      <p:sp>
        <p:nvSpPr>
          <p:cNvPr id="5" name="TextBox 4"/>
          <p:cNvSpPr txBox="1"/>
          <p:nvPr/>
        </p:nvSpPr>
        <p:spPr>
          <a:xfrm>
            <a:off x="5791200" y="3038248"/>
            <a:ext cx="6022848" cy="3580467"/>
          </a:xfrm>
          <a:prstGeom prst="rect">
            <a:avLst/>
          </a:prstGeom>
          <a:noFill/>
        </p:spPr>
        <p:txBody>
          <a:bodyPr wrap="square" rtlCol="0">
            <a:spAutoFit/>
          </a:bodyPr>
          <a:lstStyle/>
          <a:p>
            <a:pPr>
              <a:spcBef>
                <a:spcPts val="800"/>
              </a:spcBef>
            </a:pPr>
            <a:r>
              <a:rPr lang="en-US" sz="2000" dirty="0" smtClean="0"/>
              <a:t>For pollution, an individual’s WTP is a function of</a:t>
            </a:r>
          </a:p>
          <a:p>
            <a:pPr marL="342900" indent="-342900">
              <a:spcBef>
                <a:spcPts val="800"/>
              </a:spcBef>
              <a:buFont typeface="Arial" charset="0"/>
              <a:buChar char="•"/>
            </a:pPr>
            <a:r>
              <a:rPr lang="en-US" sz="2000" dirty="0" smtClean="0"/>
              <a:t>Health impacts of pollution</a:t>
            </a:r>
          </a:p>
          <a:p>
            <a:pPr marL="342900" indent="-342900">
              <a:spcBef>
                <a:spcPts val="800"/>
              </a:spcBef>
              <a:buFont typeface="Arial" charset="0"/>
              <a:buChar char="•"/>
            </a:pPr>
            <a:r>
              <a:rPr lang="en-US" sz="2000" dirty="0" smtClean="0"/>
              <a:t>Impacts on income</a:t>
            </a:r>
          </a:p>
          <a:p>
            <a:pPr marL="342900" indent="-342900">
              <a:spcBef>
                <a:spcPts val="800"/>
              </a:spcBef>
              <a:buFont typeface="Arial" charset="0"/>
              <a:buChar char="•"/>
            </a:pPr>
            <a:r>
              <a:rPr lang="en-US" sz="2000" dirty="0" smtClean="0"/>
              <a:t>Aesthetics </a:t>
            </a:r>
          </a:p>
          <a:p>
            <a:pPr marL="342900" indent="-342900">
              <a:spcBef>
                <a:spcPts val="800"/>
              </a:spcBef>
              <a:buFont typeface="Arial" charset="0"/>
              <a:buChar char="•"/>
            </a:pPr>
            <a:r>
              <a:rPr lang="en-US" sz="2000" dirty="0" smtClean="0"/>
              <a:t>Income</a:t>
            </a:r>
            <a:endParaRPr lang="en-US" sz="2000" dirty="0"/>
          </a:p>
          <a:p>
            <a:endParaRPr lang="en-US" sz="2000" dirty="0" smtClean="0"/>
          </a:p>
          <a:p>
            <a:r>
              <a:rPr lang="en-US" sz="2000" dirty="0" smtClean="0"/>
              <a:t>Assumes that the utility function is a function of environmental quality, both directly (via aesthetics) and indirectly (via health)</a:t>
            </a:r>
            <a:endParaRPr lang="en-US" sz="2000" dirty="0"/>
          </a:p>
        </p:txBody>
      </p:sp>
      <p:sp>
        <p:nvSpPr>
          <p:cNvPr id="6" name="Slide Number Placeholder 5"/>
          <p:cNvSpPr>
            <a:spLocks noGrp="1"/>
          </p:cNvSpPr>
          <p:nvPr>
            <p:ph type="sldNum" sz="quarter" idx="11"/>
          </p:nvPr>
        </p:nvSpPr>
        <p:spPr/>
        <p:txBody>
          <a:bodyPr/>
          <a:lstStyle/>
          <a:p>
            <a:fld id="{89CCB5FB-16D9-7C48-89F1-FBC82D9218F8}" type="slidenum">
              <a:rPr lang="en-US" smtClean="0">
                <a:solidFill>
                  <a:srgbClr val="268097">
                    <a:tint val="75000"/>
                  </a:srgbClr>
                </a:solidFill>
              </a:rPr>
              <a:pPr/>
              <a:t>30</a:t>
            </a:fld>
            <a:endParaRPr lang="en-US" dirty="0">
              <a:solidFill>
                <a:srgbClr val="268097">
                  <a:tint val="75000"/>
                </a:srgbClr>
              </a:solidFill>
            </a:endParaRPr>
          </a:p>
        </p:txBody>
      </p:sp>
    </p:spTree>
    <p:extLst>
      <p:ext uri="{BB962C8B-B14F-4D97-AF65-F5344CB8AC3E}">
        <p14:creationId xmlns:p14="http://schemas.microsoft.com/office/powerpoint/2010/main" val="134633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477875"/>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solidFill>
              </a:rPr>
              <a:t>Willingness to Pay for Environmental Quality</a:t>
            </a:r>
          </a:p>
          <a:p>
            <a:pPr marL="865188" lvl="1" indent="-407988">
              <a:spcBef>
                <a:spcPts val="600"/>
              </a:spcBef>
              <a:buFont typeface="+mj-lt"/>
              <a:buAutoNum type="alphaLcParenR"/>
            </a:pPr>
            <a:r>
              <a:rPr lang="en-US" sz="2000" dirty="0" smtClean="0">
                <a:solidFill>
                  <a:schemeClr val="bg2"/>
                </a:solidFill>
              </a:rPr>
              <a:t>Theory of WTP</a:t>
            </a:r>
          </a:p>
          <a:p>
            <a:pPr marL="865188" lvl="1" indent="-407988">
              <a:spcBef>
                <a:spcPts val="600"/>
              </a:spcBef>
              <a:buFont typeface="+mj-lt"/>
              <a:buAutoNum type="alphaLcParenR"/>
            </a:pPr>
            <a:r>
              <a:rPr lang="en-US" sz="2000" dirty="0" smtClean="0">
                <a:solidFill>
                  <a:schemeClr val="bg2">
                    <a:lumMod val="65000"/>
                  </a:schemeClr>
                </a:solidFill>
              </a:rPr>
              <a:t>Estimation of WTP</a:t>
            </a:r>
          </a:p>
          <a:p>
            <a:pPr marL="865188" lvl="1" indent="-407988">
              <a:spcBef>
                <a:spcPts val="600"/>
              </a:spcBef>
              <a:buFont typeface="+mj-lt"/>
              <a:buAutoNum type="alphaLcParenR"/>
            </a:pPr>
            <a:r>
              <a:rPr lang="en-US" sz="2000" dirty="0" smtClean="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smtClean="0">
                <a:solidFill>
                  <a:schemeClr val="bg2">
                    <a:lumMod val="65000"/>
                  </a:schemeClr>
                </a:solidFill>
              </a:rPr>
              <a:t>Value of a Statistical Life</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20522854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Deriving WTP - Introduction</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32</a:t>
            </a:fld>
            <a:endParaRPr lang="en-US" dirty="0">
              <a:solidFill>
                <a:srgbClr val="268097">
                  <a:tint val="75000"/>
                </a:srgbClr>
              </a:solidFill>
            </a:endParaRPr>
          </a:p>
        </p:txBody>
      </p:sp>
      <p:sp>
        <p:nvSpPr>
          <p:cNvPr id="4" name="Content Placeholder 3"/>
          <p:cNvSpPr>
            <a:spLocks noGrp="1"/>
          </p:cNvSpPr>
          <p:nvPr>
            <p:ph sz="quarter" idx="12"/>
          </p:nvPr>
        </p:nvSpPr>
        <p:spPr>
          <a:xfrm>
            <a:off x="6598813" y="2222500"/>
            <a:ext cx="5011296" cy="4127500"/>
          </a:xfrm>
        </p:spPr>
        <p:txBody>
          <a:bodyPr/>
          <a:lstStyle/>
          <a:p>
            <a:r>
              <a:rPr lang="en-US" sz="1800" dirty="0" smtClean="0">
                <a:latin typeface="+mn-lt"/>
              </a:rPr>
              <a:t>Let us assume that there are two goods: </a:t>
            </a:r>
          </a:p>
          <a:p>
            <a:pPr marL="342900" indent="-342900">
              <a:buFont typeface="+mj-lt"/>
              <a:buAutoNum type="arabicPeriod"/>
            </a:pPr>
            <a:r>
              <a:rPr lang="en-US" sz="1800" dirty="0" smtClean="0">
                <a:latin typeface="+mn-lt"/>
              </a:rPr>
              <a:t>environmental quality</a:t>
            </a:r>
          </a:p>
          <a:p>
            <a:pPr marL="342900" indent="-342900">
              <a:buFont typeface="+mj-lt"/>
              <a:buAutoNum type="arabicPeriod"/>
            </a:pPr>
            <a:r>
              <a:rPr lang="en-US" sz="1800" dirty="0" smtClean="0">
                <a:latin typeface="+mn-lt"/>
              </a:rPr>
              <a:t>composite good (</a:t>
            </a:r>
            <a:r>
              <a:rPr lang="en-US" sz="1600" dirty="0" smtClean="0">
                <a:latin typeface="+mn-lt"/>
              </a:rPr>
              <a:t>i.e. everything the consumer would otherwise want</a:t>
            </a:r>
            <a:r>
              <a:rPr lang="en-US" sz="1800" dirty="0" smtClean="0">
                <a:latin typeface="+mn-lt"/>
              </a:rPr>
              <a:t>)</a:t>
            </a:r>
          </a:p>
          <a:p>
            <a:r>
              <a:rPr lang="en-US" sz="1800" dirty="0">
                <a:latin typeface="+mn-lt"/>
              </a:rPr>
              <a:t>We normalize the unit of the composite good to be the amount that can be purchased with $1.</a:t>
            </a:r>
          </a:p>
          <a:p>
            <a:endParaRPr lang="en-US" sz="1800" dirty="0" smtClean="0">
              <a:latin typeface="+mn-lt"/>
            </a:endParaRP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866586" y="5811262"/>
            <a:ext cx="1003923" cy="784830"/>
          </a:xfrm>
          <a:prstGeom prst="rect">
            <a:avLst/>
          </a:prstGeom>
          <a:noFill/>
        </p:spPr>
        <p:txBody>
          <a:bodyPr wrap="square" rtlCol="0">
            <a:spAutoFit/>
          </a:bodyPr>
          <a:lstStyle/>
          <a:p>
            <a:pPr algn="ctr"/>
            <a:r>
              <a:rPr lang="en-US" sz="1500" dirty="0" smtClean="0"/>
              <a:t>Units of environ. quality</a:t>
            </a:r>
            <a:endParaRPr lang="en-US" sz="1500" dirty="0"/>
          </a:p>
        </p:txBody>
      </p:sp>
      <p:sp>
        <p:nvSpPr>
          <p:cNvPr id="5" name="TextBox 4"/>
          <p:cNvSpPr txBox="1"/>
          <p:nvPr/>
        </p:nvSpPr>
        <p:spPr>
          <a:xfrm>
            <a:off x="-94368" y="2406508"/>
            <a:ext cx="1238491" cy="1169551"/>
          </a:xfrm>
          <a:prstGeom prst="rect">
            <a:avLst/>
          </a:prstGeom>
          <a:noFill/>
        </p:spPr>
        <p:txBody>
          <a:bodyPr wrap="square" rtlCol="0">
            <a:spAutoFit/>
          </a:bodyPr>
          <a:lstStyle/>
          <a:p>
            <a:pPr algn="r"/>
            <a:r>
              <a:rPr lang="en-US" sz="1400" smtClean="0"/>
              <a:t>$ money available for composite good</a:t>
            </a:r>
            <a:endParaRPr lang="en-US" sz="1400"/>
          </a:p>
        </p:txBody>
      </p:sp>
    </p:spTree>
    <p:extLst>
      <p:ext uri="{BB962C8B-B14F-4D97-AF65-F5344CB8AC3E}">
        <p14:creationId xmlns:p14="http://schemas.microsoft.com/office/powerpoint/2010/main" val="847962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Indifference </a:t>
            </a:r>
            <a:r>
              <a:rPr lang="en-US" dirty="0"/>
              <a:t>Curves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33</a:t>
            </a:fld>
            <a:endParaRPr lang="en-US" dirty="0">
              <a:solidFill>
                <a:srgbClr val="268097">
                  <a:tint val="75000"/>
                </a:srgbClr>
              </a:solidFill>
            </a:endParaRPr>
          </a:p>
        </p:txBody>
      </p:sp>
      <p:sp>
        <p:nvSpPr>
          <p:cNvPr id="4" name="Content Placeholder 3"/>
          <p:cNvSpPr>
            <a:spLocks noGrp="1"/>
          </p:cNvSpPr>
          <p:nvPr>
            <p:ph sz="quarter" idx="12"/>
          </p:nvPr>
        </p:nvSpPr>
        <p:spPr>
          <a:xfrm>
            <a:off x="6598812" y="2222500"/>
            <a:ext cx="5105507" cy="4373592"/>
          </a:xfrm>
        </p:spPr>
        <p:txBody>
          <a:bodyPr/>
          <a:lstStyle/>
          <a:p>
            <a:r>
              <a:rPr lang="en-US" sz="1800" dirty="0" smtClean="0">
                <a:latin typeface="+mn-lt"/>
              </a:rPr>
              <a:t>Let us assume that there are two goods: </a:t>
            </a:r>
          </a:p>
          <a:p>
            <a:pPr marL="342900" indent="-342900">
              <a:buFont typeface="+mj-lt"/>
              <a:buAutoNum type="arabicPeriod"/>
            </a:pPr>
            <a:r>
              <a:rPr lang="en-US" sz="1800" dirty="0" smtClean="0">
                <a:latin typeface="+mn-lt"/>
              </a:rPr>
              <a:t>environmental quality</a:t>
            </a:r>
          </a:p>
          <a:p>
            <a:pPr marL="342900" indent="-342900">
              <a:buFont typeface="+mj-lt"/>
              <a:buAutoNum type="arabicPeriod"/>
            </a:pPr>
            <a:r>
              <a:rPr lang="en-US" sz="1800" dirty="0" smtClean="0">
                <a:latin typeface="+mn-lt"/>
              </a:rPr>
              <a:t>composite good (</a:t>
            </a:r>
            <a:r>
              <a:rPr lang="en-US" sz="1600" dirty="0" smtClean="0">
                <a:latin typeface="+mn-lt"/>
              </a:rPr>
              <a:t>i.e. everything the consumer would otherwise want</a:t>
            </a:r>
            <a:r>
              <a:rPr lang="en-US" sz="1800" dirty="0" smtClean="0">
                <a:latin typeface="+mn-lt"/>
              </a:rPr>
              <a:t>)</a:t>
            </a:r>
          </a:p>
          <a:p>
            <a:r>
              <a:rPr lang="en-US" sz="1800" dirty="0" smtClean="0">
                <a:latin typeface="+mn-lt"/>
              </a:rPr>
              <a:t>We normalize the unit of the composite good to be the amount that can be purchased with $1.</a:t>
            </a:r>
          </a:p>
          <a:p>
            <a:endParaRPr lang="en-US" sz="1800" dirty="0" smtClean="0">
              <a:latin typeface="+mn-lt"/>
            </a:endParaRPr>
          </a:p>
          <a:p>
            <a:r>
              <a:rPr lang="en-US" sz="1800" dirty="0" smtClean="0">
                <a:latin typeface="+mn-lt"/>
              </a:rPr>
              <a:t>To the left is an indifference curve (IC). Given any two points on each IC, the consumer is equally happy/satisfied at each point. In technical terms, </a:t>
            </a:r>
            <a:r>
              <a:rPr lang="en-US" sz="1800" dirty="0" smtClean="0"/>
              <a:t>utility</a:t>
            </a:r>
            <a:r>
              <a:rPr lang="en-US" sz="1800" dirty="0" smtClean="0">
                <a:latin typeface="+mn-lt"/>
              </a:rPr>
              <a:t> is constant on any IC.</a:t>
            </a:r>
            <a:endParaRPr lang="en-US" sz="1800" dirty="0">
              <a:latin typeface="+mn-lt"/>
            </a:endParaRP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470565" y="5235865"/>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609554" y="3449157"/>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866586" y="5811262"/>
            <a:ext cx="1003923" cy="784830"/>
          </a:xfrm>
          <a:prstGeom prst="rect">
            <a:avLst/>
          </a:prstGeom>
          <a:noFill/>
        </p:spPr>
        <p:txBody>
          <a:bodyPr wrap="square" rtlCol="0">
            <a:spAutoFit/>
          </a:bodyPr>
          <a:lstStyle/>
          <a:p>
            <a:pPr algn="ctr"/>
            <a:r>
              <a:rPr lang="en-US" sz="1500" dirty="0" smtClean="0"/>
              <a:t>Units of environ. quality</a:t>
            </a:r>
            <a:endParaRPr lang="en-US" sz="1500" dirty="0"/>
          </a:p>
        </p:txBody>
      </p:sp>
      <p:sp>
        <p:nvSpPr>
          <p:cNvPr id="14" name="TextBox 13"/>
          <p:cNvSpPr txBox="1"/>
          <p:nvPr/>
        </p:nvSpPr>
        <p:spPr>
          <a:xfrm>
            <a:off x="-94368" y="2406508"/>
            <a:ext cx="1238491" cy="1169551"/>
          </a:xfrm>
          <a:prstGeom prst="rect">
            <a:avLst/>
          </a:prstGeom>
          <a:noFill/>
        </p:spPr>
        <p:txBody>
          <a:bodyPr wrap="square" rtlCol="0">
            <a:spAutoFit/>
          </a:bodyPr>
          <a:lstStyle/>
          <a:p>
            <a:pPr algn="r"/>
            <a:r>
              <a:rPr lang="en-US" sz="1400" smtClean="0"/>
              <a:t>$ money available for composite good</a:t>
            </a:r>
            <a:endParaRPr lang="en-US" sz="1400"/>
          </a:p>
        </p:txBody>
      </p:sp>
    </p:spTree>
    <p:extLst>
      <p:ext uri="{BB962C8B-B14F-4D97-AF65-F5344CB8AC3E}">
        <p14:creationId xmlns:p14="http://schemas.microsoft.com/office/powerpoint/2010/main" val="19521748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9856" r="7552"/>
          <a:stretch/>
        </p:blipFill>
        <p:spPr>
          <a:xfrm>
            <a:off x="1791607" y="2395958"/>
            <a:ext cx="3926222" cy="2678907"/>
          </a:xfrm>
          <a:prstGeom prst="rect">
            <a:avLst/>
          </a:prstGeom>
        </p:spPr>
      </p:pic>
      <p:sp>
        <p:nvSpPr>
          <p:cNvPr id="2" name="Title 1"/>
          <p:cNvSpPr>
            <a:spLocks noGrp="1"/>
          </p:cNvSpPr>
          <p:nvPr>
            <p:ph type="title"/>
          </p:nvPr>
        </p:nvSpPr>
        <p:spPr/>
        <p:txBody>
          <a:bodyPr/>
          <a:lstStyle/>
          <a:p>
            <a:r>
              <a:rPr lang="en-US" dirty="0" smtClean="0"/>
              <a:t>Indifference </a:t>
            </a:r>
            <a:r>
              <a:rPr lang="en-US" dirty="0"/>
              <a:t>Curves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34</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22500"/>
            <a:ext cx="5184925" cy="4127500"/>
          </a:xfrm>
        </p:spPr>
        <p:txBody>
          <a:bodyPr/>
          <a:lstStyle/>
          <a:p>
            <a:r>
              <a:rPr lang="en-US" sz="1800" dirty="0" smtClean="0">
                <a:latin typeface="+mn-lt"/>
              </a:rPr>
              <a:t>For each good, consumers receive higher utility with greater consumption.</a:t>
            </a:r>
          </a:p>
          <a:p>
            <a:r>
              <a:rPr lang="en-US" sz="1800" dirty="0" smtClean="0">
                <a:latin typeface="+mn-lt"/>
              </a:rPr>
              <a:t>Utility increases towards the upper right of the graph</a:t>
            </a:r>
            <a:endParaRPr lang="en-US" sz="1800" dirty="0">
              <a:latin typeface="+mn-lt"/>
            </a:endParaRPr>
          </a:p>
          <a:p>
            <a:r>
              <a:rPr lang="en-US" sz="1800" dirty="0" smtClean="0">
                <a:latin typeface="+mn-lt"/>
              </a:rPr>
              <a:t>For any point </a:t>
            </a:r>
            <a:r>
              <a:rPr lang="en-US" sz="1800" b="1" i="1" dirty="0" smtClean="0">
                <a:latin typeface="Courier New" charset="0"/>
                <a:ea typeface="Courier New" charset="0"/>
                <a:cs typeface="Courier New" charset="0"/>
              </a:rPr>
              <a:t>A</a:t>
            </a:r>
            <a:r>
              <a:rPr lang="en-US" sz="1800" b="1" i="1" baseline="-25000" dirty="0" smtClean="0">
                <a:latin typeface="Courier New" charset="0"/>
                <a:ea typeface="Courier New" charset="0"/>
                <a:cs typeface="Courier New" charset="0"/>
              </a:rPr>
              <a:t>2</a:t>
            </a:r>
            <a:r>
              <a:rPr lang="en-US" sz="1800" b="1" i="1" dirty="0" smtClean="0">
                <a:latin typeface="Courier New" charset="0"/>
                <a:ea typeface="Courier New" charset="0"/>
                <a:cs typeface="Courier New" charset="0"/>
              </a:rPr>
              <a:t> </a:t>
            </a:r>
            <a:r>
              <a:rPr lang="en-US" sz="1800" dirty="0" smtClean="0">
                <a:latin typeface="+mn-lt"/>
              </a:rPr>
              <a:t>on the indifference curve </a:t>
            </a:r>
            <a:r>
              <a:rPr lang="en-US" sz="1800" b="1" i="1" dirty="0" smtClean="0">
                <a:solidFill>
                  <a:schemeClr val="tx2">
                    <a:lumMod val="75000"/>
                  </a:schemeClr>
                </a:solidFill>
                <a:latin typeface="Courier New" charset="0"/>
                <a:ea typeface="Courier New" charset="0"/>
                <a:cs typeface="Courier New" charset="0"/>
              </a:rPr>
              <a:t>IC</a:t>
            </a:r>
            <a:r>
              <a:rPr lang="en-US" sz="1800" b="1" i="1" baseline="-25000" dirty="0" smtClean="0">
                <a:solidFill>
                  <a:schemeClr val="tx2">
                    <a:lumMod val="75000"/>
                  </a:schemeClr>
                </a:solidFill>
                <a:latin typeface="Courier New" charset="0"/>
                <a:ea typeface="Courier New" charset="0"/>
                <a:cs typeface="Courier New" charset="0"/>
              </a:rPr>
              <a:t>2</a:t>
            </a:r>
            <a:r>
              <a:rPr lang="en-US" sz="1800" dirty="0" smtClean="0">
                <a:latin typeface="+mn-lt"/>
              </a:rPr>
              <a:t>, the consumer has higher utility (more happiness/satisfaction) than any point </a:t>
            </a:r>
            <a:r>
              <a:rPr lang="en-US" sz="1800" b="1" i="1" dirty="0" smtClean="0">
                <a:latin typeface="Courier New" charset="0"/>
                <a:ea typeface="Courier New" charset="0"/>
                <a:cs typeface="Courier New" charset="0"/>
              </a:rPr>
              <a:t>A</a:t>
            </a:r>
            <a:r>
              <a:rPr lang="en-US" sz="1800" b="1" i="1" baseline="-25000" dirty="0" smtClean="0">
                <a:latin typeface="Courier New" charset="0"/>
                <a:ea typeface="Courier New" charset="0"/>
                <a:cs typeface="Courier New" charset="0"/>
              </a:rPr>
              <a:t>1</a:t>
            </a:r>
            <a:r>
              <a:rPr lang="en-US" sz="1800" dirty="0" smtClean="0">
                <a:latin typeface="+mn-lt"/>
              </a:rPr>
              <a:t> on the indifference curve </a:t>
            </a:r>
            <a:r>
              <a:rPr lang="en-US" sz="1800" b="1" i="1" dirty="0" smtClean="0">
                <a:solidFill>
                  <a:schemeClr val="tx2">
                    <a:lumMod val="75000"/>
                  </a:schemeClr>
                </a:solidFill>
                <a:latin typeface="Courier New" charset="0"/>
                <a:ea typeface="Courier New" charset="0"/>
                <a:cs typeface="Courier New" charset="0"/>
              </a:rPr>
              <a:t>IC</a:t>
            </a:r>
            <a:r>
              <a:rPr lang="en-US" sz="1800" b="1" i="1" baseline="-25000" dirty="0" smtClean="0">
                <a:solidFill>
                  <a:schemeClr val="tx2">
                    <a:lumMod val="75000"/>
                  </a:schemeClr>
                </a:solidFill>
                <a:latin typeface="Courier New" charset="0"/>
                <a:ea typeface="Courier New" charset="0"/>
                <a:cs typeface="Courier New" charset="0"/>
              </a:rPr>
              <a:t>1</a:t>
            </a:r>
            <a:r>
              <a:rPr lang="en-US" sz="1800" dirty="0" smtClean="0">
                <a:latin typeface="+mn-lt"/>
              </a:rPr>
              <a:t>.</a:t>
            </a:r>
          </a:p>
          <a:p>
            <a:endParaRPr lang="en-US" sz="1800" dirty="0">
              <a:latin typeface="+mn-lt"/>
            </a:endParaRP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602182" y="4537853"/>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790967" y="5096435"/>
            <a:ext cx="662458" cy="369332"/>
          </a:xfrm>
          <a:prstGeom prst="rect">
            <a:avLst/>
          </a:prstGeom>
          <a:noFill/>
        </p:spPr>
        <p:txBody>
          <a:bodyPr wrap="square" rtlCol="0">
            <a:spAutoFit/>
          </a:bodyPr>
          <a:lstStyle/>
          <a:p>
            <a:r>
              <a:rPr lang="en-US" b="1" i="1" dirty="0" smtClean="0">
                <a:latin typeface="Courier New" charset="0"/>
                <a:ea typeface="Courier New" charset="0"/>
                <a:cs typeface="Courier New" charset="0"/>
              </a:rPr>
              <a:t>A</a:t>
            </a:r>
            <a:r>
              <a:rPr lang="en-US" b="1" i="1" baseline="-25000" dirty="0" smtClean="0">
                <a:latin typeface="Courier New" charset="0"/>
                <a:ea typeface="Courier New" charset="0"/>
                <a:cs typeface="Courier New" charset="0"/>
              </a:rPr>
              <a:t>1</a:t>
            </a:r>
            <a:endParaRPr lang="en-US" b="1" i="1" baseline="-25000" dirty="0">
              <a:latin typeface="Courier New" charset="0"/>
              <a:ea typeface="Courier New" charset="0"/>
              <a:cs typeface="Courier New" charset="0"/>
            </a:endParaRPr>
          </a:p>
        </p:txBody>
      </p:sp>
      <p:sp>
        <p:nvSpPr>
          <p:cNvPr id="13" name="TextBox 12"/>
          <p:cNvSpPr txBox="1"/>
          <p:nvPr/>
        </p:nvSpPr>
        <p:spPr>
          <a:xfrm>
            <a:off x="4872985" y="5412676"/>
            <a:ext cx="662458" cy="369332"/>
          </a:xfrm>
          <a:prstGeom prst="rect">
            <a:avLst/>
          </a:prstGeom>
          <a:noFill/>
        </p:spPr>
        <p:txBody>
          <a:bodyPr wrap="square" rtlCol="0">
            <a:spAutoFit/>
          </a:bodyPr>
          <a:lstStyle/>
          <a:p>
            <a:r>
              <a:rPr lang="en-US" b="1" i="1" dirty="0" smtClean="0">
                <a:solidFill>
                  <a:schemeClr val="tx2">
                    <a:lumMod val="75000"/>
                  </a:schemeClr>
                </a:solidFill>
                <a:latin typeface="Courier New" charset="0"/>
                <a:ea typeface="Courier New" charset="0"/>
                <a:cs typeface="Courier New" charset="0"/>
              </a:rPr>
              <a:t>IC</a:t>
            </a:r>
            <a:r>
              <a:rPr lang="en-US" b="1" i="1" baseline="-25000" dirty="0" smtClean="0">
                <a:solidFill>
                  <a:schemeClr val="tx2">
                    <a:lumMod val="75000"/>
                  </a:schemeClr>
                </a:solidFill>
                <a:latin typeface="Courier New" charset="0"/>
                <a:ea typeface="Courier New" charset="0"/>
                <a:cs typeface="Courier New" charset="0"/>
              </a:rPr>
              <a:t>1</a:t>
            </a:r>
            <a:endParaRPr lang="en-US" b="1" i="1" baseline="-25000" dirty="0">
              <a:solidFill>
                <a:schemeClr val="tx2">
                  <a:lumMod val="75000"/>
                </a:schemeClr>
              </a:solidFill>
              <a:latin typeface="Courier New" charset="0"/>
              <a:ea typeface="Courier New" charset="0"/>
              <a:cs typeface="Courier New" charset="0"/>
            </a:endParaRPr>
          </a:p>
        </p:txBody>
      </p:sp>
      <p:sp>
        <p:nvSpPr>
          <p:cNvPr id="17" name="TextBox 16"/>
          <p:cNvSpPr txBox="1"/>
          <p:nvPr/>
        </p:nvSpPr>
        <p:spPr>
          <a:xfrm>
            <a:off x="5112735" y="4910927"/>
            <a:ext cx="662458" cy="369332"/>
          </a:xfrm>
          <a:prstGeom prst="rect">
            <a:avLst/>
          </a:prstGeom>
          <a:noFill/>
        </p:spPr>
        <p:txBody>
          <a:bodyPr wrap="square" rtlCol="0">
            <a:spAutoFit/>
          </a:bodyPr>
          <a:lstStyle/>
          <a:p>
            <a:r>
              <a:rPr lang="en-US" b="1" i="1" dirty="0" smtClean="0">
                <a:solidFill>
                  <a:schemeClr val="tx2">
                    <a:lumMod val="75000"/>
                  </a:schemeClr>
                </a:solidFill>
                <a:latin typeface="Courier New" charset="0"/>
                <a:ea typeface="Courier New" charset="0"/>
                <a:cs typeface="Courier New" charset="0"/>
              </a:rPr>
              <a:t>IC</a:t>
            </a:r>
            <a:r>
              <a:rPr lang="en-US" b="1" i="1" baseline="-25000" dirty="0">
                <a:solidFill>
                  <a:schemeClr val="tx2">
                    <a:lumMod val="75000"/>
                  </a:schemeClr>
                </a:solidFill>
                <a:latin typeface="Courier New" charset="0"/>
                <a:ea typeface="Courier New" charset="0"/>
                <a:cs typeface="Courier New" charset="0"/>
              </a:rPr>
              <a:t>2</a:t>
            </a:r>
          </a:p>
        </p:txBody>
      </p:sp>
      <p:sp>
        <p:nvSpPr>
          <p:cNvPr id="20" name="Oval 19"/>
          <p:cNvSpPr/>
          <p:nvPr/>
        </p:nvSpPr>
        <p:spPr>
          <a:xfrm>
            <a:off x="2943626" y="4888093"/>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717261" y="4212240"/>
            <a:ext cx="662458" cy="369332"/>
          </a:xfrm>
          <a:prstGeom prst="rect">
            <a:avLst/>
          </a:prstGeom>
          <a:noFill/>
        </p:spPr>
        <p:txBody>
          <a:bodyPr wrap="square" rtlCol="0">
            <a:spAutoFit/>
          </a:bodyPr>
          <a:lstStyle/>
          <a:p>
            <a:r>
              <a:rPr lang="en-US" b="1" i="1" dirty="0" smtClean="0">
                <a:latin typeface="Courier New" charset="0"/>
                <a:ea typeface="Courier New" charset="0"/>
                <a:cs typeface="Courier New" charset="0"/>
              </a:rPr>
              <a:t>A</a:t>
            </a:r>
            <a:r>
              <a:rPr lang="en-US" b="1" i="1" baseline="-25000" dirty="0" smtClean="0">
                <a:latin typeface="Courier New" charset="0"/>
                <a:ea typeface="Courier New" charset="0"/>
                <a:cs typeface="Courier New" charset="0"/>
              </a:rPr>
              <a:t>2</a:t>
            </a:r>
            <a:endParaRPr lang="en-US" b="1" i="1" baseline="-25000" dirty="0">
              <a:latin typeface="Courier New" charset="0"/>
              <a:ea typeface="Courier New" charset="0"/>
              <a:cs typeface="Courier New" charset="0"/>
            </a:endParaRPr>
          </a:p>
        </p:txBody>
      </p:sp>
      <p:sp>
        <p:nvSpPr>
          <p:cNvPr id="19" name="TextBox 18"/>
          <p:cNvSpPr txBox="1"/>
          <p:nvPr/>
        </p:nvSpPr>
        <p:spPr>
          <a:xfrm>
            <a:off x="4866586" y="5811262"/>
            <a:ext cx="1003923" cy="784830"/>
          </a:xfrm>
          <a:prstGeom prst="rect">
            <a:avLst/>
          </a:prstGeom>
          <a:noFill/>
        </p:spPr>
        <p:txBody>
          <a:bodyPr wrap="square" rtlCol="0">
            <a:spAutoFit/>
          </a:bodyPr>
          <a:lstStyle/>
          <a:p>
            <a:pPr algn="ctr"/>
            <a:r>
              <a:rPr lang="en-US" sz="1500" dirty="0" smtClean="0"/>
              <a:t>Units of environ. quality</a:t>
            </a:r>
            <a:endParaRPr lang="en-US" sz="1500" dirty="0"/>
          </a:p>
        </p:txBody>
      </p:sp>
      <p:sp>
        <p:nvSpPr>
          <p:cNvPr id="23" name="TextBox 22"/>
          <p:cNvSpPr txBox="1"/>
          <p:nvPr/>
        </p:nvSpPr>
        <p:spPr>
          <a:xfrm>
            <a:off x="-94368" y="2406508"/>
            <a:ext cx="1238491" cy="1169551"/>
          </a:xfrm>
          <a:prstGeom prst="rect">
            <a:avLst/>
          </a:prstGeom>
          <a:noFill/>
        </p:spPr>
        <p:txBody>
          <a:bodyPr wrap="square" rtlCol="0">
            <a:spAutoFit/>
          </a:bodyPr>
          <a:lstStyle/>
          <a:p>
            <a:pPr algn="r"/>
            <a:r>
              <a:rPr lang="en-US" sz="1400" smtClean="0"/>
              <a:t>$ money available for composite good</a:t>
            </a:r>
            <a:endParaRPr lang="en-US" sz="1400"/>
          </a:p>
        </p:txBody>
      </p:sp>
    </p:spTree>
    <p:extLst>
      <p:ext uri="{BB962C8B-B14F-4D97-AF65-F5344CB8AC3E}">
        <p14:creationId xmlns:p14="http://schemas.microsoft.com/office/powerpoint/2010/main" val="20322891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Deriving Marginal WTP</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35</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22500"/>
            <a:ext cx="5184925" cy="4127500"/>
          </a:xfrm>
        </p:spPr>
        <p:txBody>
          <a:bodyPr/>
          <a:lstStyle/>
          <a:p>
            <a:r>
              <a:rPr lang="en-US" sz="1800" dirty="0">
                <a:latin typeface="+mn-lt"/>
              </a:rPr>
              <a:t>Let us choose a particular point </a:t>
            </a:r>
            <a:r>
              <a:rPr lang="en-US" sz="1800" b="1" i="1" dirty="0">
                <a:latin typeface="+mn-lt"/>
                <a:ea typeface="Courier New" charset="0"/>
                <a:cs typeface="Courier New" charset="0"/>
              </a:rPr>
              <a:t>A</a:t>
            </a:r>
            <a:r>
              <a:rPr lang="en-US" sz="1800" dirty="0">
                <a:latin typeface="+mn-lt"/>
              </a:rPr>
              <a:t> on the given indifference curve </a:t>
            </a:r>
            <a:r>
              <a:rPr lang="en-US" sz="1800" b="1" i="1" dirty="0">
                <a:solidFill>
                  <a:schemeClr val="tx2">
                    <a:lumMod val="75000"/>
                  </a:schemeClr>
                </a:solidFill>
                <a:latin typeface="Courier New" charset="0"/>
                <a:ea typeface="Courier New" charset="0"/>
                <a:cs typeface="Courier New" charset="0"/>
              </a:rPr>
              <a:t>IC</a:t>
            </a:r>
            <a:r>
              <a:rPr lang="en-US" sz="1800" dirty="0"/>
              <a:t>.</a:t>
            </a: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9009" y="4931470"/>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029009" y="4523232"/>
            <a:ext cx="322524" cy="369332"/>
          </a:xfrm>
          <a:prstGeom prst="rect">
            <a:avLst/>
          </a:prstGeom>
          <a:noFill/>
        </p:spPr>
        <p:txBody>
          <a:bodyPr wrap="none" rtlCol="0">
            <a:spAutoFit/>
          </a:bodyPr>
          <a:lstStyle/>
          <a:p>
            <a:r>
              <a:rPr lang="en-US" b="1" i="1" dirty="0" smtClean="0">
                <a:latin typeface="Courier New" charset="0"/>
                <a:ea typeface="Courier New" charset="0"/>
                <a:cs typeface="Courier New" charset="0"/>
              </a:rPr>
              <a:t>A</a:t>
            </a:r>
            <a:endParaRPr lang="en-US" b="1" i="1" dirty="0">
              <a:latin typeface="Courier New" charset="0"/>
              <a:ea typeface="Courier New" charset="0"/>
              <a:cs typeface="Courier New" charset="0"/>
            </a:endParaRPr>
          </a:p>
        </p:txBody>
      </p:sp>
      <p:sp>
        <p:nvSpPr>
          <p:cNvPr id="17" name="TextBox 16"/>
          <p:cNvSpPr txBox="1"/>
          <p:nvPr/>
        </p:nvSpPr>
        <p:spPr>
          <a:xfrm>
            <a:off x="4965871" y="5008629"/>
            <a:ext cx="975425" cy="369332"/>
          </a:xfrm>
          <a:prstGeom prst="rect">
            <a:avLst/>
          </a:prstGeom>
          <a:noFill/>
        </p:spPr>
        <p:txBody>
          <a:bodyPr wrap="square" rtlCol="0">
            <a:spAutoFit/>
          </a:bodyPr>
          <a:lstStyle/>
          <a:p>
            <a:r>
              <a:rPr lang="en-US" b="1" i="1" dirty="0" smtClean="0">
                <a:solidFill>
                  <a:schemeClr val="tx2">
                    <a:lumMod val="75000"/>
                  </a:schemeClr>
                </a:solidFill>
                <a:latin typeface="Courier New" charset="0"/>
                <a:ea typeface="Courier New" charset="0"/>
                <a:cs typeface="Courier New" charset="0"/>
              </a:rPr>
              <a:t>IC</a:t>
            </a:r>
            <a:endParaRPr lang="en-US" b="1" i="1" dirty="0">
              <a:solidFill>
                <a:schemeClr val="tx2">
                  <a:lumMod val="75000"/>
                </a:schemeClr>
              </a:solidFill>
              <a:latin typeface="Courier New" charset="0"/>
              <a:ea typeface="Courier New" charset="0"/>
              <a:cs typeface="Courier New" charset="0"/>
            </a:endParaRPr>
          </a:p>
        </p:txBody>
      </p:sp>
      <p:sp>
        <p:nvSpPr>
          <p:cNvPr id="13" name="TextBox 12"/>
          <p:cNvSpPr txBox="1"/>
          <p:nvPr/>
        </p:nvSpPr>
        <p:spPr>
          <a:xfrm>
            <a:off x="4866586" y="5811262"/>
            <a:ext cx="1003923" cy="784830"/>
          </a:xfrm>
          <a:prstGeom prst="rect">
            <a:avLst/>
          </a:prstGeom>
          <a:noFill/>
        </p:spPr>
        <p:txBody>
          <a:bodyPr wrap="square" rtlCol="0">
            <a:spAutoFit/>
          </a:bodyPr>
          <a:lstStyle/>
          <a:p>
            <a:pPr algn="ctr"/>
            <a:r>
              <a:rPr lang="en-US" sz="1500" dirty="0" smtClean="0"/>
              <a:t>Units of environ. quality</a:t>
            </a:r>
            <a:endParaRPr lang="en-US" sz="1500" dirty="0"/>
          </a:p>
        </p:txBody>
      </p:sp>
      <p:sp>
        <p:nvSpPr>
          <p:cNvPr id="14" name="TextBox 13"/>
          <p:cNvSpPr txBox="1"/>
          <p:nvPr/>
        </p:nvSpPr>
        <p:spPr>
          <a:xfrm>
            <a:off x="-94368" y="2406508"/>
            <a:ext cx="1238491" cy="1169551"/>
          </a:xfrm>
          <a:prstGeom prst="rect">
            <a:avLst/>
          </a:prstGeom>
          <a:noFill/>
        </p:spPr>
        <p:txBody>
          <a:bodyPr wrap="square" rtlCol="0">
            <a:spAutoFit/>
          </a:bodyPr>
          <a:lstStyle/>
          <a:p>
            <a:pPr algn="r"/>
            <a:r>
              <a:rPr lang="en-US" sz="1400" smtClean="0"/>
              <a:t>$ money available for composite good</a:t>
            </a:r>
            <a:endParaRPr lang="en-US" sz="1400"/>
          </a:p>
        </p:txBody>
      </p:sp>
    </p:spTree>
    <p:extLst>
      <p:ext uri="{BB962C8B-B14F-4D97-AF65-F5344CB8AC3E}">
        <p14:creationId xmlns:p14="http://schemas.microsoft.com/office/powerpoint/2010/main" val="8125384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2072640" y="4632960"/>
            <a:ext cx="2316480" cy="902208"/>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Deriving Marginal WTP</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36</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22499"/>
            <a:ext cx="5184925" cy="4556155"/>
          </a:xfrm>
        </p:spPr>
        <p:txBody>
          <a:bodyPr/>
          <a:lstStyle/>
          <a:p>
            <a:r>
              <a:rPr lang="en-US" sz="1800" dirty="0" smtClean="0">
                <a:latin typeface="+mn-lt"/>
              </a:rPr>
              <a:t>Let us choose a particular point </a:t>
            </a:r>
            <a:r>
              <a:rPr lang="en-US" sz="1800" b="1" i="1" dirty="0" smtClean="0">
                <a:latin typeface="Courier New" charset="0"/>
                <a:ea typeface="Courier New" charset="0"/>
                <a:cs typeface="Courier New" charset="0"/>
              </a:rPr>
              <a:t>A</a:t>
            </a:r>
            <a:r>
              <a:rPr lang="en-US" sz="1800" dirty="0"/>
              <a:t> </a:t>
            </a:r>
            <a:r>
              <a:rPr lang="en-US" sz="1800" dirty="0" smtClean="0">
                <a:latin typeface="+mn-lt"/>
              </a:rPr>
              <a:t>on the given indifference curve </a:t>
            </a:r>
            <a:r>
              <a:rPr lang="en-US" sz="1800" b="1" i="1" dirty="0" smtClean="0">
                <a:solidFill>
                  <a:schemeClr val="tx2">
                    <a:lumMod val="75000"/>
                  </a:schemeClr>
                </a:solidFill>
                <a:latin typeface="Courier New" charset="0"/>
                <a:ea typeface="Courier New" charset="0"/>
                <a:cs typeface="Courier New" charset="0"/>
              </a:rPr>
              <a:t>IC</a:t>
            </a:r>
            <a:r>
              <a:rPr lang="en-US" sz="1800" dirty="0" smtClean="0">
                <a:latin typeface="+mn-lt"/>
              </a:rPr>
              <a:t>.</a:t>
            </a:r>
            <a:endParaRPr lang="en-US" sz="1800" dirty="0">
              <a:latin typeface="+mn-lt"/>
            </a:endParaRPr>
          </a:p>
          <a:p>
            <a:r>
              <a:rPr lang="en-US" sz="1800" dirty="0" smtClean="0">
                <a:latin typeface="+mn-lt"/>
              </a:rPr>
              <a:t>The slope of the tangent line at </a:t>
            </a:r>
            <a:r>
              <a:rPr lang="en-US" sz="1800" b="1" i="1" dirty="0" smtClean="0">
                <a:latin typeface="Courier New" charset="0"/>
                <a:ea typeface="Courier New" charset="0"/>
                <a:cs typeface="Courier New" charset="0"/>
              </a:rPr>
              <a:t>A</a:t>
            </a:r>
            <a:r>
              <a:rPr lang="en-US" sz="1800" dirty="0" smtClean="0">
                <a:latin typeface="+mn-lt"/>
              </a:rPr>
              <a:t> tells us how much money (spent on the composite good) the consumer would be willing to exchange for an additional unit of environmental quality.</a:t>
            </a: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9009" y="4931470"/>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029009" y="4523232"/>
            <a:ext cx="322524" cy="369332"/>
          </a:xfrm>
          <a:prstGeom prst="rect">
            <a:avLst/>
          </a:prstGeom>
          <a:noFill/>
        </p:spPr>
        <p:txBody>
          <a:bodyPr wrap="none" rtlCol="0">
            <a:spAutoFit/>
          </a:bodyPr>
          <a:lstStyle/>
          <a:p>
            <a:r>
              <a:rPr lang="en-US" b="1" i="1" dirty="0" smtClean="0">
                <a:latin typeface="Courier New" charset="0"/>
                <a:ea typeface="Courier New" charset="0"/>
                <a:cs typeface="Courier New" charset="0"/>
              </a:rPr>
              <a:t>A</a:t>
            </a:r>
            <a:endParaRPr lang="en-US" b="1" i="1" dirty="0">
              <a:latin typeface="Courier New" charset="0"/>
              <a:ea typeface="Courier New" charset="0"/>
              <a:cs typeface="Courier New" charset="0"/>
            </a:endParaRPr>
          </a:p>
        </p:txBody>
      </p:sp>
      <p:sp>
        <p:nvSpPr>
          <p:cNvPr id="17" name="TextBox 16"/>
          <p:cNvSpPr txBox="1"/>
          <p:nvPr/>
        </p:nvSpPr>
        <p:spPr>
          <a:xfrm>
            <a:off x="4965871" y="5008629"/>
            <a:ext cx="975425" cy="369332"/>
          </a:xfrm>
          <a:prstGeom prst="rect">
            <a:avLst/>
          </a:prstGeom>
          <a:noFill/>
        </p:spPr>
        <p:txBody>
          <a:bodyPr wrap="square" rtlCol="0">
            <a:spAutoFit/>
          </a:bodyPr>
          <a:lstStyle/>
          <a:p>
            <a:r>
              <a:rPr lang="en-US" b="1" i="1" dirty="0" smtClean="0">
                <a:solidFill>
                  <a:schemeClr val="tx2">
                    <a:lumMod val="75000"/>
                  </a:schemeClr>
                </a:solidFill>
                <a:latin typeface="Courier New" charset="0"/>
                <a:ea typeface="Courier New" charset="0"/>
                <a:cs typeface="Courier New" charset="0"/>
              </a:rPr>
              <a:t>IC</a:t>
            </a:r>
            <a:endParaRPr lang="en-US" b="1" i="1" dirty="0">
              <a:solidFill>
                <a:schemeClr val="tx2">
                  <a:lumMod val="75000"/>
                </a:schemeClr>
              </a:solidFill>
              <a:latin typeface="Courier New" charset="0"/>
              <a:ea typeface="Courier New" charset="0"/>
              <a:cs typeface="Courier New" charset="0"/>
            </a:endParaRPr>
          </a:p>
        </p:txBody>
      </p:sp>
      <p:sp>
        <p:nvSpPr>
          <p:cNvPr id="14" name="TextBox 13"/>
          <p:cNvSpPr txBox="1"/>
          <p:nvPr/>
        </p:nvSpPr>
        <p:spPr>
          <a:xfrm>
            <a:off x="4866586" y="5811262"/>
            <a:ext cx="1003923" cy="784830"/>
          </a:xfrm>
          <a:prstGeom prst="rect">
            <a:avLst/>
          </a:prstGeom>
          <a:noFill/>
        </p:spPr>
        <p:txBody>
          <a:bodyPr wrap="square" rtlCol="0">
            <a:spAutoFit/>
          </a:bodyPr>
          <a:lstStyle/>
          <a:p>
            <a:pPr algn="ctr"/>
            <a:r>
              <a:rPr lang="en-US" sz="1500" dirty="0" smtClean="0"/>
              <a:t>Units of environ. quality</a:t>
            </a:r>
            <a:endParaRPr lang="en-US" sz="1500" dirty="0"/>
          </a:p>
        </p:txBody>
      </p:sp>
      <p:sp>
        <p:nvSpPr>
          <p:cNvPr id="19" name="TextBox 18"/>
          <p:cNvSpPr txBox="1"/>
          <p:nvPr/>
        </p:nvSpPr>
        <p:spPr>
          <a:xfrm>
            <a:off x="-94368" y="2406508"/>
            <a:ext cx="1238491" cy="1169551"/>
          </a:xfrm>
          <a:prstGeom prst="rect">
            <a:avLst/>
          </a:prstGeom>
          <a:noFill/>
        </p:spPr>
        <p:txBody>
          <a:bodyPr wrap="square" rtlCol="0">
            <a:spAutoFit/>
          </a:bodyPr>
          <a:lstStyle/>
          <a:p>
            <a:pPr algn="r"/>
            <a:r>
              <a:rPr lang="en-US" sz="1400" smtClean="0"/>
              <a:t>$ money available for composite good</a:t>
            </a:r>
            <a:endParaRPr lang="en-US" sz="1400"/>
          </a:p>
        </p:txBody>
      </p:sp>
    </p:spTree>
    <p:extLst>
      <p:ext uri="{BB962C8B-B14F-4D97-AF65-F5344CB8AC3E}">
        <p14:creationId xmlns:p14="http://schemas.microsoft.com/office/powerpoint/2010/main" val="13626576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2072640" y="4632960"/>
            <a:ext cx="2316480" cy="902208"/>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Deriving Marginal WTP</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37</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67712"/>
            <a:ext cx="5184925" cy="4510942"/>
          </a:xfrm>
        </p:spPr>
        <p:txBody>
          <a:bodyPr/>
          <a:lstStyle/>
          <a:p>
            <a:r>
              <a:rPr lang="en-US" sz="1800" dirty="0" smtClean="0">
                <a:latin typeface="+mn-lt"/>
              </a:rPr>
              <a:t>The slope of the tangent line at </a:t>
            </a:r>
            <a:r>
              <a:rPr lang="en-US" sz="1800" b="1" i="1" dirty="0" smtClean="0">
                <a:latin typeface="Courier New" charset="0"/>
                <a:ea typeface="Courier New" charset="0"/>
                <a:cs typeface="Courier New" charset="0"/>
              </a:rPr>
              <a:t>A</a:t>
            </a:r>
            <a:r>
              <a:rPr lang="en-US" sz="1800" dirty="0" smtClean="0">
                <a:latin typeface="+mn-lt"/>
              </a:rPr>
              <a:t> tells us how much money the consumer would be willing to exchange for an additional unit of environmental quality.</a:t>
            </a:r>
          </a:p>
          <a:p>
            <a:pPr marL="285750" indent="-285750">
              <a:buFont typeface="Arial" charset="0"/>
              <a:buChar char="•"/>
            </a:pPr>
            <a:r>
              <a:rPr lang="en-US" sz="1800" dirty="0" smtClean="0">
                <a:latin typeface="+mn-lt"/>
              </a:rPr>
              <a:t>If the green line has slope -</a:t>
            </a:r>
            <a:r>
              <a:rPr lang="is-IS" sz="1800" dirty="0" smtClean="0">
                <a:latin typeface="+mn-lt"/>
              </a:rPr>
              <a:t>0.5</a:t>
            </a:r>
            <a:r>
              <a:rPr lang="en-US" sz="1800" dirty="0" smtClean="0">
                <a:latin typeface="+mn-lt"/>
              </a:rPr>
              <a:t>, then the consumer is willing to give up $</a:t>
            </a:r>
            <a:r>
              <a:rPr lang="is-IS" sz="1800" dirty="0" smtClean="0"/>
              <a:t>0.50</a:t>
            </a:r>
            <a:r>
              <a:rPr lang="en-US" sz="1800" dirty="0" smtClean="0">
                <a:latin typeface="+mn-lt"/>
              </a:rPr>
              <a:t> of spending on the composite good to pay for an additional unit of environmental quality</a:t>
            </a:r>
          </a:p>
          <a:p>
            <a:pPr marL="285750" indent="-285750">
              <a:buFont typeface="Arial" charset="0"/>
              <a:buChar char="•"/>
            </a:pPr>
            <a:r>
              <a:rPr lang="en-US" sz="1800" dirty="0" smtClean="0">
                <a:latin typeface="+mn-lt"/>
              </a:rPr>
              <a:t>The </a:t>
            </a:r>
            <a:r>
              <a:rPr lang="en-US" sz="1800" dirty="0" smtClean="0"/>
              <a:t>marginal willingness to pay (MWTP) </a:t>
            </a:r>
            <a:r>
              <a:rPr lang="en-US" sz="1800" dirty="0" smtClean="0">
                <a:latin typeface="+mn-lt"/>
              </a:rPr>
              <a:t>at </a:t>
            </a:r>
            <a:r>
              <a:rPr lang="en-US" sz="1800" b="1" i="1" dirty="0" smtClean="0">
                <a:latin typeface="Courier New" charset="0"/>
                <a:ea typeface="Courier New" charset="0"/>
                <a:cs typeface="Courier New" charset="0"/>
              </a:rPr>
              <a:t>A</a:t>
            </a:r>
            <a:r>
              <a:rPr lang="en-US" sz="1800" dirty="0" smtClean="0">
                <a:latin typeface="+mn-lt"/>
              </a:rPr>
              <a:t> is the absolute value of the slope of </a:t>
            </a:r>
            <a:r>
              <a:rPr lang="en-US" sz="1800" b="1" i="1" dirty="0" smtClean="0">
                <a:solidFill>
                  <a:schemeClr val="tx2">
                    <a:lumMod val="75000"/>
                  </a:schemeClr>
                </a:solidFill>
                <a:latin typeface="Courier New" charset="0"/>
                <a:ea typeface="Courier New" charset="0"/>
                <a:cs typeface="Courier New" charset="0"/>
              </a:rPr>
              <a:t>IC</a:t>
            </a:r>
            <a:r>
              <a:rPr lang="en-US" sz="1800" dirty="0" smtClean="0">
                <a:latin typeface="+mn-lt"/>
              </a:rPr>
              <a:t> at </a:t>
            </a:r>
            <a:r>
              <a:rPr lang="en-US" sz="1800" b="1" i="1" dirty="0" smtClean="0">
                <a:latin typeface="Courier New" charset="0"/>
                <a:ea typeface="Courier New" charset="0"/>
                <a:cs typeface="Courier New" charset="0"/>
              </a:rPr>
              <a:t>A</a:t>
            </a:r>
            <a:r>
              <a:rPr lang="en-US" sz="1800" dirty="0" smtClean="0">
                <a:latin typeface="+mn-lt"/>
              </a:rPr>
              <a:t>. (</a:t>
            </a:r>
            <a:r>
              <a:rPr lang="en-US" dirty="0" smtClean="0">
                <a:latin typeface="+mn-lt"/>
              </a:rPr>
              <a:t>when environmental quality is on the x-axis and composite good is on the y-axis</a:t>
            </a:r>
            <a:r>
              <a:rPr lang="en-US" sz="1800" dirty="0" smtClean="0">
                <a:latin typeface="+mn-lt"/>
              </a:rPr>
              <a:t>.)</a:t>
            </a:r>
            <a:endParaRPr lang="en-US" sz="1800" b="1" i="1" dirty="0">
              <a:solidFill>
                <a:schemeClr val="tx2">
                  <a:lumMod val="75000"/>
                </a:schemeClr>
              </a:solidFill>
              <a:latin typeface="Courier New" charset="0"/>
              <a:ea typeface="Courier New" charset="0"/>
              <a:cs typeface="Courier New" charset="0"/>
            </a:endParaRP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9009" y="4931470"/>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029009" y="4523232"/>
            <a:ext cx="322524" cy="369332"/>
          </a:xfrm>
          <a:prstGeom prst="rect">
            <a:avLst/>
          </a:prstGeom>
          <a:noFill/>
        </p:spPr>
        <p:txBody>
          <a:bodyPr wrap="none" rtlCol="0">
            <a:spAutoFit/>
          </a:bodyPr>
          <a:lstStyle/>
          <a:p>
            <a:r>
              <a:rPr lang="en-US" b="1" i="1" dirty="0" smtClean="0">
                <a:latin typeface="Courier New" charset="0"/>
                <a:ea typeface="Courier New" charset="0"/>
                <a:cs typeface="Courier New" charset="0"/>
              </a:rPr>
              <a:t>A</a:t>
            </a:r>
            <a:endParaRPr lang="en-US" b="1" i="1" dirty="0">
              <a:latin typeface="Courier New" charset="0"/>
              <a:ea typeface="Courier New" charset="0"/>
              <a:cs typeface="Courier New" charset="0"/>
            </a:endParaRPr>
          </a:p>
        </p:txBody>
      </p:sp>
      <p:sp>
        <p:nvSpPr>
          <p:cNvPr id="17" name="TextBox 16"/>
          <p:cNvSpPr txBox="1"/>
          <p:nvPr/>
        </p:nvSpPr>
        <p:spPr>
          <a:xfrm>
            <a:off x="4965871" y="5008629"/>
            <a:ext cx="975425" cy="369332"/>
          </a:xfrm>
          <a:prstGeom prst="rect">
            <a:avLst/>
          </a:prstGeom>
          <a:noFill/>
        </p:spPr>
        <p:txBody>
          <a:bodyPr wrap="square" rtlCol="0">
            <a:spAutoFit/>
          </a:bodyPr>
          <a:lstStyle/>
          <a:p>
            <a:r>
              <a:rPr lang="en-US" b="1" i="1" dirty="0" smtClean="0">
                <a:solidFill>
                  <a:schemeClr val="tx2">
                    <a:lumMod val="75000"/>
                  </a:schemeClr>
                </a:solidFill>
                <a:latin typeface="Courier New" charset="0"/>
                <a:ea typeface="Courier New" charset="0"/>
                <a:cs typeface="Courier New" charset="0"/>
              </a:rPr>
              <a:t>IC</a:t>
            </a:r>
            <a:endParaRPr lang="en-US" b="1" i="1" dirty="0">
              <a:solidFill>
                <a:schemeClr val="tx2">
                  <a:lumMod val="75000"/>
                </a:schemeClr>
              </a:solidFill>
              <a:latin typeface="Courier New" charset="0"/>
              <a:ea typeface="Courier New" charset="0"/>
              <a:cs typeface="Courier New" charset="0"/>
            </a:endParaRPr>
          </a:p>
        </p:txBody>
      </p:sp>
      <p:sp>
        <p:nvSpPr>
          <p:cNvPr id="14" name="TextBox 13"/>
          <p:cNvSpPr txBox="1"/>
          <p:nvPr/>
        </p:nvSpPr>
        <p:spPr>
          <a:xfrm>
            <a:off x="4866586" y="5811262"/>
            <a:ext cx="1003923" cy="784830"/>
          </a:xfrm>
          <a:prstGeom prst="rect">
            <a:avLst/>
          </a:prstGeom>
          <a:noFill/>
        </p:spPr>
        <p:txBody>
          <a:bodyPr wrap="square" rtlCol="0">
            <a:spAutoFit/>
          </a:bodyPr>
          <a:lstStyle/>
          <a:p>
            <a:pPr algn="ctr"/>
            <a:r>
              <a:rPr lang="en-US" sz="1500" dirty="0" smtClean="0"/>
              <a:t>Units of environ. quality</a:t>
            </a:r>
            <a:endParaRPr lang="en-US" sz="1500" dirty="0"/>
          </a:p>
        </p:txBody>
      </p:sp>
      <p:sp>
        <p:nvSpPr>
          <p:cNvPr id="19" name="TextBox 18"/>
          <p:cNvSpPr txBox="1"/>
          <p:nvPr/>
        </p:nvSpPr>
        <p:spPr>
          <a:xfrm>
            <a:off x="-94368" y="2406508"/>
            <a:ext cx="1238491" cy="1169551"/>
          </a:xfrm>
          <a:prstGeom prst="rect">
            <a:avLst/>
          </a:prstGeom>
          <a:noFill/>
        </p:spPr>
        <p:txBody>
          <a:bodyPr wrap="square" rtlCol="0">
            <a:spAutoFit/>
          </a:bodyPr>
          <a:lstStyle/>
          <a:p>
            <a:pPr algn="r"/>
            <a:r>
              <a:rPr lang="en-US" sz="1400" smtClean="0"/>
              <a:t>$ money available for composite good</a:t>
            </a:r>
            <a:endParaRPr lang="en-US" sz="1400"/>
          </a:p>
        </p:txBody>
      </p:sp>
    </p:spTree>
    <p:extLst>
      <p:ext uri="{BB962C8B-B14F-4D97-AF65-F5344CB8AC3E}">
        <p14:creationId xmlns:p14="http://schemas.microsoft.com/office/powerpoint/2010/main" val="16511603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V="1">
            <a:off x="4434959" y="5366483"/>
            <a:ext cx="0" cy="444779"/>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1737360" y="3785616"/>
            <a:ext cx="0" cy="2029968"/>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460110" y="3084170"/>
            <a:ext cx="590324" cy="1390294"/>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551206" y="5202558"/>
            <a:ext cx="1762338" cy="288496"/>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Deriving Marginal WTP</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38</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22499"/>
            <a:ext cx="5266944" cy="4467667"/>
          </a:xfrm>
        </p:spPr>
        <p:txBody>
          <a:bodyPr/>
          <a:lstStyle/>
          <a:p>
            <a:r>
              <a:rPr lang="en-US" sz="1800" dirty="0" smtClean="0">
                <a:latin typeface="+mn-lt"/>
              </a:rPr>
              <a:t>The marginal willingness to pay differs along the indifference curve. </a:t>
            </a:r>
          </a:p>
          <a:p>
            <a:r>
              <a:rPr lang="en-US" sz="1800" dirty="0" smtClean="0">
                <a:latin typeface="+mn-lt"/>
              </a:rPr>
              <a:t>Generally, we assume that the marginal willingness to pay for environmental quality (or any other good) </a:t>
            </a:r>
            <a:r>
              <a:rPr lang="en-US" sz="1800" b="1" i="1" dirty="0" smtClean="0">
                <a:latin typeface="+mn-lt"/>
              </a:rPr>
              <a:t>decreases</a:t>
            </a:r>
            <a:r>
              <a:rPr lang="en-US" sz="1800" dirty="0" smtClean="0">
                <a:latin typeface="+mn-lt"/>
              </a:rPr>
              <a:t> the more we consume</a:t>
            </a:r>
          </a:p>
          <a:p>
            <a:pPr marL="285750" indent="-285750">
              <a:buFont typeface="Arial" charset="0"/>
              <a:buChar char="•"/>
            </a:pPr>
            <a:r>
              <a:rPr lang="en-US" sz="1800" dirty="0" smtClean="0">
                <a:latin typeface="+mn-lt"/>
              </a:rPr>
              <a:t>If </a:t>
            </a:r>
            <a:r>
              <a:rPr lang="en-US" sz="1800" dirty="0">
                <a:latin typeface="+mn-lt"/>
              </a:rPr>
              <a:t>the consumer consumes bundle </a:t>
            </a:r>
            <a:r>
              <a:rPr lang="en-US" sz="1800" b="1" i="1" dirty="0" smtClean="0">
                <a:latin typeface="+mn-lt"/>
                <a:ea typeface="Courier New" charset="0"/>
                <a:cs typeface="Courier New" charset="0"/>
              </a:rPr>
              <a:t>B</a:t>
            </a:r>
            <a:r>
              <a:rPr lang="en-US" sz="1800" dirty="0" smtClean="0">
                <a:latin typeface="+mn-lt"/>
              </a:rPr>
              <a:t>, </a:t>
            </a:r>
            <a:r>
              <a:rPr lang="en-US" sz="1800" dirty="0">
                <a:latin typeface="+mn-lt"/>
              </a:rPr>
              <a:t>with </a:t>
            </a:r>
            <a:r>
              <a:rPr lang="en-US" sz="1800" dirty="0" smtClean="0">
                <a:latin typeface="+mn-lt"/>
              </a:rPr>
              <a:t>only </a:t>
            </a:r>
            <a:r>
              <a:rPr lang="en-US" sz="1800" b="1" i="1" dirty="0" smtClean="0">
                <a:latin typeface="+mn-lt"/>
                <a:ea typeface="Courier New" charset="0"/>
                <a:cs typeface="Courier New" charset="0"/>
              </a:rPr>
              <a:t>B</a:t>
            </a:r>
            <a:r>
              <a:rPr lang="en-US" sz="1800" b="1" i="1" baseline="-25000" dirty="0" smtClean="0">
                <a:latin typeface="+mn-lt"/>
                <a:ea typeface="Courier New" charset="0"/>
                <a:cs typeface="Courier New" charset="0"/>
              </a:rPr>
              <a:t>e</a:t>
            </a:r>
            <a:r>
              <a:rPr lang="en-US" sz="1800" dirty="0" smtClean="0">
                <a:latin typeface="+mn-lt"/>
                <a:ea typeface="Courier New" charset="0"/>
                <a:cs typeface="Courier New" charset="0"/>
              </a:rPr>
              <a:t> units of environmental quality and </a:t>
            </a:r>
            <a:r>
              <a:rPr lang="en-US" sz="1800" dirty="0" smtClean="0">
                <a:latin typeface="+mn-lt"/>
              </a:rPr>
              <a:t>slope -</a:t>
            </a:r>
            <a:r>
              <a:rPr lang="is-IS" sz="1800" dirty="0">
                <a:latin typeface="+mn-lt"/>
              </a:rPr>
              <a:t>2</a:t>
            </a:r>
            <a:r>
              <a:rPr lang="en-US" sz="1800" dirty="0" smtClean="0">
                <a:latin typeface="+mn-lt"/>
              </a:rPr>
              <a:t>, </a:t>
            </a:r>
            <a:r>
              <a:rPr lang="en-US" sz="1800" dirty="0">
                <a:latin typeface="+mn-lt"/>
              </a:rPr>
              <a:t>then the MWTP for another unit of environmental quality is </a:t>
            </a:r>
            <a:r>
              <a:rPr lang="en-US" sz="1800" dirty="0" smtClean="0">
                <a:latin typeface="+mn-lt"/>
              </a:rPr>
              <a:t>$2</a:t>
            </a:r>
          </a:p>
          <a:p>
            <a:pPr marL="285750" indent="-285750">
              <a:buFont typeface="Arial" charset="0"/>
              <a:buChar char="•"/>
            </a:pPr>
            <a:r>
              <a:rPr lang="en-US" sz="1800" dirty="0">
                <a:latin typeface="+mn-lt"/>
              </a:rPr>
              <a:t>If the consumer consumes bundle </a:t>
            </a:r>
            <a:r>
              <a:rPr lang="en-US" sz="1800" b="1" i="1" dirty="0">
                <a:latin typeface="+mn-lt"/>
                <a:ea typeface="Courier New" charset="0"/>
                <a:cs typeface="Courier New" charset="0"/>
              </a:rPr>
              <a:t>A</a:t>
            </a:r>
            <a:r>
              <a:rPr lang="en-US" sz="1800" dirty="0">
                <a:latin typeface="+mn-lt"/>
              </a:rPr>
              <a:t>, with </a:t>
            </a:r>
            <a:r>
              <a:rPr lang="en-US" sz="1800" b="1" i="1" dirty="0">
                <a:latin typeface="+mn-lt"/>
                <a:ea typeface="Courier New" charset="0"/>
                <a:cs typeface="Courier New" charset="0"/>
              </a:rPr>
              <a:t>A</a:t>
            </a:r>
            <a:r>
              <a:rPr lang="en-US" sz="1800" b="1" i="1" baseline="-25000" dirty="0">
                <a:latin typeface="+mn-lt"/>
                <a:ea typeface="Courier New" charset="0"/>
                <a:cs typeface="Courier New" charset="0"/>
              </a:rPr>
              <a:t>e</a:t>
            </a:r>
            <a:r>
              <a:rPr lang="en-US" sz="1800" dirty="0">
                <a:latin typeface="+mn-lt"/>
              </a:rPr>
              <a:t> units of environmental quality and slope -</a:t>
            </a:r>
            <a:r>
              <a:rPr lang="is-IS" sz="1800" dirty="0">
                <a:latin typeface="+mn-lt"/>
              </a:rPr>
              <a:t>0.2</a:t>
            </a:r>
            <a:r>
              <a:rPr lang="en-US" sz="1800" dirty="0">
                <a:latin typeface="+mn-lt"/>
              </a:rPr>
              <a:t>, then the MWTP for another unit of environmental quality is $</a:t>
            </a:r>
            <a:r>
              <a:rPr lang="en-US" sz="1800" dirty="0" smtClean="0">
                <a:latin typeface="+mn-lt"/>
              </a:rPr>
              <a:t>0.20</a:t>
            </a:r>
            <a:endParaRPr lang="en-US" sz="1800" dirty="0">
              <a:latin typeface="+mn-lt"/>
            </a:endParaRP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343090" y="5233997"/>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432375" y="4858267"/>
            <a:ext cx="433519" cy="369332"/>
          </a:xfrm>
          <a:prstGeom prst="rect">
            <a:avLst/>
          </a:prstGeom>
          <a:noFill/>
        </p:spPr>
        <p:txBody>
          <a:bodyPr wrap="square" rtlCol="0">
            <a:spAutoFit/>
          </a:bodyPr>
          <a:lstStyle/>
          <a:p>
            <a:r>
              <a:rPr lang="en-US" b="1" i="1" dirty="0">
                <a:latin typeface="Courier New" charset="0"/>
                <a:ea typeface="Courier New" charset="0"/>
                <a:cs typeface="Courier New" charset="0"/>
              </a:rPr>
              <a:t>A</a:t>
            </a:r>
          </a:p>
        </p:txBody>
      </p:sp>
      <p:sp>
        <p:nvSpPr>
          <p:cNvPr id="17" name="TextBox 16"/>
          <p:cNvSpPr txBox="1"/>
          <p:nvPr/>
        </p:nvSpPr>
        <p:spPr>
          <a:xfrm>
            <a:off x="4242136" y="5849593"/>
            <a:ext cx="464862" cy="369332"/>
          </a:xfrm>
          <a:prstGeom prst="rect">
            <a:avLst/>
          </a:prstGeom>
          <a:noFill/>
        </p:spPr>
        <p:txBody>
          <a:bodyPr wrap="square" rtlCol="0">
            <a:spAutoFit/>
          </a:bodyPr>
          <a:lstStyle/>
          <a:p>
            <a:r>
              <a:rPr lang="en-US" b="1" i="1" dirty="0" smtClean="0">
                <a:latin typeface="Courier New" charset="0"/>
                <a:ea typeface="Courier New" charset="0"/>
                <a:cs typeface="Courier New" charset="0"/>
              </a:rPr>
              <a:t>A</a:t>
            </a:r>
            <a:r>
              <a:rPr lang="en-US" b="1" i="1" baseline="-25000" dirty="0" smtClean="0">
                <a:latin typeface="Courier New" charset="0"/>
                <a:ea typeface="Courier New" charset="0"/>
                <a:cs typeface="Courier New" charset="0"/>
              </a:rPr>
              <a:t>e</a:t>
            </a:r>
            <a:endParaRPr lang="en-US" b="1" i="1" baseline="-25000" dirty="0">
              <a:latin typeface="Courier New" charset="0"/>
              <a:ea typeface="Courier New" charset="0"/>
              <a:cs typeface="Courier New" charset="0"/>
            </a:endParaRPr>
          </a:p>
        </p:txBody>
      </p:sp>
      <p:sp>
        <p:nvSpPr>
          <p:cNvPr id="19" name="Oval 18"/>
          <p:cNvSpPr/>
          <p:nvPr/>
        </p:nvSpPr>
        <p:spPr>
          <a:xfrm>
            <a:off x="1658260" y="3683824"/>
            <a:ext cx="193219" cy="181040"/>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857179" y="3404402"/>
            <a:ext cx="398585" cy="369332"/>
          </a:xfrm>
          <a:prstGeom prst="rect">
            <a:avLst/>
          </a:prstGeom>
          <a:noFill/>
        </p:spPr>
        <p:txBody>
          <a:bodyPr wrap="square" rtlCol="0">
            <a:spAutoFit/>
          </a:bodyPr>
          <a:lstStyle/>
          <a:p>
            <a:r>
              <a:rPr lang="en-US" b="1" i="1" dirty="0" smtClean="0">
                <a:latin typeface="Courier New" charset="0"/>
                <a:ea typeface="Courier New" charset="0"/>
                <a:cs typeface="Courier New" charset="0"/>
              </a:rPr>
              <a:t>B</a:t>
            </a:r>
            <a:endParaRPr lang="en-US" b="1" i="1" dirty="0">
              <a:latin typeface="Courier New" charset="0"/>
              <a:ea typeface="Courier New" charset="0"/>
              <a:cs typeface="Courier New" charset="0"/>
            </a:endParaRPr>
          </a:p>
        </p:txBody>
      </p:sp>
      <p:sp>
        <p:nvSpPr>
          <p:cNvPr id="23" name="TextBox 22"/>
          <p:cNvSpPr txBox="1"/>
          <p:nvPr/>
        </p:nvSpPr>
        <p:spPr>
          <a:xfrm>
            <a:off x="1528763" y="5857477"/>
            <a:ext cx="464862" cy="369332"/>
          </a:xfrm>
          <a:prstGeom prst="rect">
            <a:avLst/>
          </a:prstGeom>
          <a:noFill/>
        </p:spPr>
        <p:txBody>
          <a:bodyPr wrap="square" rtlCol="0">
            <a:spAutoFit/>
          </a:bodyPr>
          <a:lstStyle/>
          <a:p>
            <a:r>
              <a:rPr lang="en-US" b="1" i="1" dirty="0">
                <a:latin typeface="Courier New" charset="0"/>
                <a:ea typeface="Courier New" charset="0"/>
                <a:cs typeface="Courier New" charset="0"/>
              </a:rPr>
              <a:t>B</a:t>
            </a:r>
            <a:r>
              <a:rPr lang="en-US" b="1" i="1" baseline="-25000" dirty="0" smtClean="0">
                <a:latin typeface="Courier New" charset="0"/>
                <a:ea typeface="Courier New" charset="0"/>
                <a:cs typeface="Courier New" charset="0"/>
              </a:rPr>
              <a:t>e</a:t>
            </a:r>
            <a:endParaRPr lang="en-US" b="1" i="1" baseline="-25000" dirty="0">
              <a:latin typeface="Courier New" charset="0"/>
              <a:ea typeface="Courier New" charset="0"/>
              <a:cs typeface="Courier New" charset="0"/>
            </a:endParaRPr>
          </a:p>
        </p:txBody>
      </p:sp>
      <p:sp>
        <p:nvSpPr>
          <p:cNvPr id="24" name="TextBox 23"/>
          <p:cNvSpPr txBox="1"/>
          <p:nvPr/>
        </p:nvSpPr>
        <p:spPr>
          <a:xfrm>
            <a:off x="4866586" y="5811262"/>
            <a:ext cx="1003923" cy="784830"/>
          </a:xfrm>
          <a:prstGeom prst="rect">
            <a:avLst/>
          </a:prstGeom>
          <a:noFill/>
        </p:spPr>
        <p:txBody>
          <a:bodyPr wrap="square" rtlCol="0">
            <a:spAutoFit/>
          </a:bodyPr>
          <a:lstStyle/>
          <a:p>
            <a:pPr algn="ctr"/>
            <a:r>
              <a:rPr lang="en-US" sz="1500" dirty="0" smtClean="0"/>
              <a:t>Units of environ. quality</a:t>
            </a:r>
            <a:endParaRPr lang="en-US" sz="1500" dirty="0"/>
          </a:p>
        </p:txBody>
      </p:sp>
      <p:sp>
        <p:nvSpPr>
          <p:cNvPr id="25" name="TextBox 24"/>
          <p:cNvSpPr txBox="1"/>
          <p:nvPr/>
        </p:nvSpPr>
        <p:spPr>
          <a:xfrm>
            <a:off x="-94368" y="2406508"/>
            <a:ext cx="1238491" cy="1169551"/>
          </a:xfrm>
          <a:prstGeom prst="rect">
            <a:avLst/>
          </a:prstGeom>
          <a:noFill/>
        </p:spPr>
        <p:txBody>
          <a:bodyPr wrap="square" rtlCol="0">
            <a:spAutoFit/>
          </a:bodyPr>
          <a:lstStyle/>
          <a:p>
            <a:pPr algn="r"/>
            <a:r>
              <a:rPr lang="en-US" sz="1400" smtClean="0"/>
              <a:t>$ money available for composite good</a:t>
            </a:r>
            <a:endParaRPr lang="en-US" sz="1400"/>
          </a:p>
        </p:txBody>
      </p:sp>
    </p:spTree>
    <p:extLst>
      <p:ext uri="{BB962C8B-B14F-4D97-AF65-F5344CB8AC3E}">
        <p14:creationId xmlns:p14="http://schemas.microsoft.com/office/powerpoint/2010/main" val="182136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2" grpId="0" animBg="1"/>
      <p:bldP spid="5" grpId="0"/>
      <p:bldP spid="17" grpId="0"/>
      <p:bldP spid="19" grpId="0" animBg="1"/>
      <p:bldP spid="20"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1144123" y="3773734"/>
            <a:ext cx="528798" cy="0"/>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1144123" y="5320432"/>
            <a:ext cx="3288252" cy="13891"/>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4434959" y="5366483"/>
            <a:ext cx="0" cy="444779"/>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1737360" y="3785616"/>
            <a:ext cx="0" cy="2029968"/>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22" idx="5"/>
          </p:cNvCxnSpPr>
          <p:nvPr/>
        </p:nvCxnSpPr>
        <p:spPr>
          <a:xfrm>
            <a:off x="1754869" y="3785616"/>
            <a:ext cx="2740640" cy="1595936"/>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Deriving Non-Marginal WTP</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39</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22499"/>
            <a:ext cx="4721236" cy="4467667"/>
          </a:xfrm>
        </p:spPr>
        <p:txBody>
          <a:bodyPr/>
          <a:lstStyle/>
          <a:p>
            <a:r>
              <a:rPr lang="en-US" sz="1800" dirty="0" smtClean="0">
                <a:latin typeface="+mn-lt"/>
              </a:rPr>
              <a:t>Willingness to pay for a non-marginal change ΔX is given by the bracketed amount ΔY. </a:t>
            </a:r>
            <a:endParaRPr lang="en-US" sz="1800" dirty="0">
              <a:latin typeface="+mn-lt"/>
            </a:endParaRP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343090" y="5233997"/>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432375" y="4858267"/>
            <a:ext cx="433519" cy="369332"/>
          </a:xfrm>
          <a:prstGeom prst="rect">
            <a:avLst/>
          </a:prstGeom>
          <a:noFill/>
        </p:spPr>
        <p:txBody>
          <a:bodyPr wrap="square" rtlCol="0">
            <a:spAutoFit/>
          </a:bodyPr>
          <a:lstStyle/>
          <a:p>
            <a:r>
              <a:rPr lang="en-US" b="1" i="1" dirty="0">
                <a:latin typeface="Courier New" charset="0"/>
                <a:ea typeface="Courier New" charset="0"/>
                <a:cs typeface="Courier New" charset="0"/>
              </a:rPr>
              <a:t>A</a:t>
            </a:r>
          </a:p>
        </p:txBody>
      </p:sp>
      <p:sp>
        <p:nvSpPr>
          <p:cNvPr id="17" name="TextBox 16"/>
          <p:cNvSpPr txBox="1"/>
          <p:nvPr/>
        </p:nvSpPr>
        <p:spPr>
          <a:xfrm>
            <a:off x="4242136" y="5849593"/>
            <a:ext cx="464862" cy="369332"/>
          </a:xfrm>
          <a:prstGeom prst="rect">
            <a:avLst/>
          </a:prstGeom>
          <a:noFill/>
        </p:spPr>
        <p:txBody>
          <a:bodyPr wrap="square" rtlCol="0">
            <a:spAutoFit/>
          </a:bodyPr>
          <a:lstStyle/>
          <a:p>
            <a:r>
              <a:rPr lang="en-US" b="1" i="1" dirty="0" smtClean="0">
                <a:latin typeface="Courier New" charset="0"/>
                <a:ea typeface="Courier New" charset="0"/>
                <a:cs typeface="Courier New" charset="0"/>
              </a:rPr>
              <a:t>A</a:t>
            </a:r>
            <a:r>
              <a:rPr lang="en-US" b="1" i="1" baseline="-25000" dirty="0" smtClean="0">
                <a:latin typeface="Courier New" charset="0"/>
                <a:ea typeface="Courier New" charset="0"/>
                <a:cs typeface="Courier New" charset="0"/>
              </a:rPr>
              <a:t>e</a:t>
            </a:r>
            <a:endParaRPr lang="en-US" b="1" i="1" baseline="-25000" dirty="0">
              <a:latin typeface="Courier New" charset="0"/>
              <a:ea typeface="Courier New" charset="0"/>
              <a:cs typeface="Courier New" charset="0"/>
            </a:endParaRPr>
          </a:p>
        </p:txBody>
      </p:sp>
      <p:sp>
        <p:nvSpPr>
          <p:cNvPr id="19" name="Oval 18"/>
          <p:cNvSpPr/>
          <p:nvPr/>
        </p:nvSpPr>
        <p:spPr>
          <a:xfrm>
            <a:off x="1658260" y="3683824"/>
            <a:ext cx="193219" cy="181040"/>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857179" y="3404402"/>
            <a:ext cx="398585" cy="369332"/>
          </a:xfrm>
          <a:prstGeom prst="rect">
            <a:avLst/>
          </a:prstGeom>
          <a:noFill/>
        </p:spPr>
        <p:txBody>
          <a:bodyPr wrap="square" rtlCol="0">
            <a:spAutoFit/>
          </a:bodyPr>
          <a:lstStyle/>
          <a:p>
            <a:r>
              <a:rPr lang="en-US" b="1" i="1" dirty="0" smtClean="0">
                <a:latin typeface="Courier New" charset="0"/>
                <a:ea typeface="Courier New" charset="0"/>
                <a:cs typeface="Courier New" charset="0"/>
              </a:rPr>
              <a:t>B</a:t>
            </a:r>
            <a:endParaRPr lang="en-US" b="1" i="1" dirty="0">
              <a:latin typeface="Courier New" charset="0"/>
              <a:ea typeface="Courier New" charset="0"/>
              <a:cs typeface="Courier New" charset="0"/>
            </a:endParaRPr>
          </a:p>
        </p:txBody>
      </p:sp>
      <p:sp>
        <p:nvSpPr>
          <p:cNvPr id="23" name="TextBox 22"/>
          <p:cNvSpPr txBox="1"/>
          <p:nvPr/>
        </p:nvSpPr>
        <p:spPr>
          <a:xfrm>
            <a:off x="1528763" y="5857477"/>
            <a:ext cx="464862" cy="369332"/>
          </a:xfrm>
          <a:prstGeom prst="rect">
            <a:avLst/>
          </a:prstGeom>
          <a:noFill/>
        </p:spPr>
        <p:txBody>
          <a:bodyPr wrap="square" rtlCol="0">
            <a:spAutoFit/>
          </a:bodyPr>
          <a:lstStyle/>
          <a:p>
            <a:r>
              <a:rPr lang="en-US" b="1" i="1" dirty="0">
                <a:latin typeface="Courier New" charset="0"/>
                <a:ea typeface="Courier New" charset="0"/>
                <a:cs typeface="Courier New" charset="0"/>
              </a:rPr>
              <a:t>B</a:t>
            </a:r>
            <a:r>
              <a:rPr lang="en-US" b="1" i="1" baseline="-25000" dirty="0" smtClean="0">
                <a:latin typeface="Courier New" charset="0"/>
                <a:ea typeface="Courier New" charset="0"/>
                <a:cs typeface="Courier New" charset="0"/>
              </a:rPr>
              <a:t>e</a:t>
            </a:r>
            <a:endParaRPr lang="en-US" b="1" i="1" baseline="-25000" dirty="0">
              <a:latin typeface="Courier New" charset="0"/>
              <a:ea typeface="Courier New" charset="0"/>
              <a:cs typeface="Courier New" charset="0"/>
            </a:endParaRPr>
          </a:p>
        </p:txBody>
      </p:sp>
      <p:sp>
        <p:nvSpPr>
          <p:cNvPr id="24" name="TextBox 23"/>
          <p:cNvSpPr txBox="1"/>
          <p:nvPr/>
        </p:nvSpPr>
        <p:spPr>
          <a:xfrm>
            <a:off x="4866586" y="5811262"/>
            <a:ext cx="1003923" cy="784830"/>
          </a:xfrm>
          <a:prstGeom prst="rect">
            <a:avLst/>
          </a:prstGeom>
          <a:noFill/>
        </p:spPr>
        <p:txBody>
          <a:bodyPr wrap="square" rtlCol="0">
            <a:spAutoFit/>
          </a:bodyPr>
          <a:lstStyle/>
          <a:p>
            <a:pPr algn="ctr"/>
            <a:r>
              <a:rPr lang="en-US" sz="1500" dirty="0" smtClean="0"/>
              <a:t>Units of environ. quality</a:t>
            </a:r>
            <a:endParaRPr lang="en-US" sz="1500" dirty="0"/>
          </a:p>
        </p:txBody>
      </p:sp>
      <p:sp>
        <p:nvSpPr>
          <p:cNvPr id="25" name="TextBox 24"/>
          <p:cNvSpPr txBox="1"/>
          <p:nvPr/>
        </p:nvSpPr>
        <p:spPr>
          <a:xfrm>
            <a:off x="-94368" y="2406508"/>
            <a:ext cx="1238491" cy="1169551"/>
          </a:xfrm>
          <a:prstGeom prst="rect">
            <a:avLst/>
          </a:prstGeom>
          <a:noFill/>
        </p:spPr>
        <p:txBody>
          <a:bodyPr wrap="square" rtlCol="0">
            <a:spAutoFit/>
          </a:bodyPr>
          <a:lstStyle/>
          <a:p>
            <a:pPr algn="r"/>
            <a:r>
              <a:rPr lang="en-US" sz="1400" smtClean="0"/>
              <a:t>$ money available for composite good</a:t>
            </a:r>
            <a:endParaRPr lang="en-US" sz="1400"/>
          </a:p>
        </p:txBody>
      </p:sp>
      <p:sp>
        <p:nvSpPr>
          <p:cNvPr id="10" name="Left Brace 9"/>
          <p:cNvSpPr/>
          <p:nvPr/>
        </p:nvSpPr>
        <p:spPr>
          <a:xfrm rot="16200000">
            <a:off x="2997871" y="5021104"/>
            <a:ext cx="157951" cy="264395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2858947" y="6423211"/>
            <a:ext cx="481222" cy="369332"/>
          </a:xfrm>
          <a:prstGeom prst="rect">
            <a:avLst/>
          </a:prstGeom>
          <a:noFill/>
        </p:spPr>
        <p:txBody>
          <a:bodyPr wrap="none" rtlCol="0">
            <a:spAutoFit/>
          </a:bodyPr>
          <a:lstStyle/>
          <a:p>
            <a:r>
              <a:rPr lang="en-US"/>
              <a:t>ΔX</a:t>
            </a:r>
            <a:endParaRPr lang="en-US" dirty="0"/>
          </a:p>
        </p:txBody>
      </p:sp>
      <p:sp>
        <p:nvSpPr>
          <p:cNvPr id="30" name="TextBox 29"/>
          <p:cNvSpPr txBox="1"/>
          <p:nvPr/>
        </p:nvSpPr>
        <p:spPr>
          <a:xfrm>
            <a:off x="721657" y="3589068"/>
            <a:ext cx="464862" cy="369332"/>
          </a:xfrm>
          <a:prstGeom prst="rect">
            <a:avLst/>
          </a:prstGeom>
          <a:noFill/>
        </p:spPr>
        <p:txBody>
          <a:bodyPr wrap="square" rtlCol="0">
            <a:spAutoFit/>
          </a:bodyPr>
          <a:lstStyle/>
          <a:p>
            <a:r>
              <a:rPr lang="en-US" b="1" i="1" dirty="0" err="1" smtClean="0">
                <a:latin typeface="Courier New" charset="0"/>
                <a:ea typeface="Courier New" charset="0"/>
                <a:cs typeface="Courier New" charset="0"/>
              </a:rPr>
              <a:t>B</a:t>
            </a:r>
            <a:r>
              <a:rPr lang="en-US" b="1" i="1" baseline="-25000" dirty="0" err="1">
                <a:latin typeface="Courier New" charset="0"/>
                <a:ea typeface="Courier New" charset="0"/>
                <a:cs typeface="Courier New" charset="0"/>
              </a:rPr>
              <a:t>c</a:t>
            </a:r>
            <a:endParaRPr lang="en-US" b="1" i="1" baseline="-25000" dirty="0">
              <a:latin typeface="Courier New" charset="0"/>
              <a:ea typeface="Courier New" charset="0"/>
              <a:cs typeface="Courier New" charset="0"/>
            </a:endParaRPr>
          </a:p>
        </p:txBody>
      </p:sp>
      <p:sp>
        <p:nvSpPr>
          <p:cNvPr id="31" name="TextBox 30"/>
          <p:cNvSpPr txBox="1"/>
          <p:nvPr/>
        </p:nvSpPr>
        <p:spPr>
          <a:xfrm>
            <a:off x="727941" y="5135766"/>
            <a:ext cx="464862" cy="369332"/>
          </a:xfrm>
          <a:prstGeom prst="rect">
            <a:avLst/>
          </a:prstGeom>
          <a:noFill/>
        </p:spPr>
        <p:txBody>
          <a:bodyPr wrap="square" rtlCol="0">
            <a:spAutoFit/>
          </a:bodyPr>
          <a:lstStyle/>
          <a:p>
            <a:r>
              <a:rPr lang="en-US" b="1" i="1" dirty="0" smtClean="0">
                <a:latin typeface="Courier New" charset="0"/>
                <a:ea typeface="Courier New" charset="0"/>
                <a:cs typeface="Courier New" charset="0"/>
              </a:rPr>
              <a:t>A</a:t>
            </a:r>
            <a:r>
              <a:rPr lang="en-US" b="1" i="1" baseline="-25000" dirty="0">
                <a:latin typeface="Courier New" charset="0"/>
                <a:ea typeface="Courier New" charset="0"/>
                <a:cs typeface="Courier New" charset="0"/>
              </a:rPr>
              <a:t>c</a:t>
            </a:r>
          </a:p>
        </p:txBody>
      </p:sp>
      <p:sp>
        <p:nvSpPr>
          <p:cNvPr id="32" name="Left Brace 31"/>
          <p:cNvSpPr/>
          <p:nvPr/>
        </p:nvSpPr>
        <p:spPr>
          <a:xfrm>
            <a:off x="526205" y="3817504"/>
            <a:ext cx="166864" cy="150292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p:cNvSpPr txBox="1"/>
          <p:nvPr/>
        </p:nvSpPr>
        <p:spPr>
          <a:xfrm>
            <a:off x="37924" y="4384302"/>
            <a:ext cx="479618" cy="369332"/>
          </a:xfrm>
          <a:prstGeom prst="rect">
            <a:avLst/>
          </a:prstGeom>
          <a:noFill/>
        </p:spPr>
        <p:txBody>
          <a:bodyPr wrap="none" rtlCol="0">
            <a:spAutoFit/>
          </a:bodyPr>
          <a:lstStyle/>
          <a:p>
            <a:r>
              <a:rPr lang="en-US" dirty="0" smtClean="0"/>
              <a:t>ΔY</a:t>
            </a:r>
            <a:endParaRPr lang="en-US" dirty="0"/>
          </a:p>
        </p:txBody>
      </p:sp>
    </p:spTree>
    <p:extLst>
      <p:ext uri="{BB962C8B-B14F-4D97-AF65-F5344CB8AC3E}">
        <p14:creationId xmlns:p14="http://schemas.microsoft.com/office/powerpoint/2010/main" val="2082401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Life-Cycle Pollution from Electricity Production</a:t>
            </a:r>
            <a:endParaRPr lang="en-US" dirty="0"/>
          </a:p>
        </p:txBody>
      </p:sp>
      <p:sp>
        <p:nvSpPr>
          <p:cNvPr id="5" name="Content Placeholder 4"/>
          <p:cNvSpPr>
            <a:spLocks noGrp="1"/>
          </p:cNvSpPr>
          <p:nvPr>
            <p:ph sz="quarter" idx="12"/>
          </p:nvPr>
        </p:nvSpPr>
        <p:spPr>
          <a:xfrm>
            <a:off x="846666" y="2207940"/>
            <a:ext cx="10784056" cy="4538547"/>
          </a:xfrm>
        </p:spPr>
        <p:txBody>
          <a:bodyPr/>
          <a:lstStyle/>
          <a:p>
            <a:r>
              <a:rPr lang="en-US" sz="1800" dirty="0" smtClean="0">
                <a:latin typeface="+mn-lt"/>
              </a:rPr>
              <a:t>Emissions of local pollutants vary widely by the type of power source. The table below provides the ranges of </a:t>
            </a:r>
            <a:r>
              <a:rPr lang="en-US" sz="1800" i="1" dirty="0" smtClean="0">
                <a:latin typeface="+mn-lt"/>
              </a:rPr>
              <a:t>life-cycle</a:t>
            </a:r>
            <a:r>
              <a:rPr lang="en-US" sz="1800" dirty="0" smtClean="0">
                <a:latin typeface="+mn-lt"/>
              </a:rPr>
              <a:t> pollutant values, by source. </a:t>
            </a:r>
          </a:p>
          <a:p>
            <a:endParaRPr lang="en-US" sz="1800" dirty="0">
              <a:latin typeface="+mn-lt"/>
            </a:endParaRPr>
          </a:p>
          <a:p>
            <a:endParaRPr lang="en-US" sz="1800" dirty="0" smtClean="0">
              <a:latin typeface="+mn-lt"/>
            </a:endParaRPr>
          </a:p>
          <a:p>
            <a:endParaRPr lang="en-US" sz="1800" dirty="0">
              <a:latin typeface="+mn-lt"/>
            </a:endParaRPr>
          </a:p>
          <a:p>
            <a:endParaRPr lang="en-US" sz="1800" dirty="0" smtClean="0">
              <a:latin typeface="+mn-lt"/>
            </a:endParaRPr>
          </a:p>
          <a:p>
            <a:endParaRPr lang="en-US" dirty="0">
              <a:latin typeface="+mn-lt"/>
            </a:endParaRPr>
          </a:p>
          <a:p>
            <a:endParaRPr lang="en-US" sz="500" dirty="0" smtClean="0">
              <a:latin typeface="+mn-lt"/>
            </a:endParaRPr>
          </a:p>
          <a:p>
            <a:endParaRPr lang="en-US" sz="500" dirty="0" smtClean="0">
              <a:latin typeface="+mn-lt"/>
            </a:endParaRPr>
          </a:p>
          <a:p>
            <a:endParaRPr lang="en-US" sz="500" dirty="0" smtClean="0">
              <a:latin typeface="+mn-lt"/>
            </a:endParaRPr>
          </a:p>
          <a:p>
            <a:r>
              <a:rPr lang="en-US" sz="1800" dirty="0" smtClean="0">
                <a:latin typeface="+mn-lt"/>
              </a:rPr>
              <a:t>All of the listed pollutants except CO</a:t>
            </a:r>
            <a:r>
              <a:rPr lang="en-US" sz="1800" baseline="-25000" dirty="0" smtClean="0">
                <a:latin typeface="+mn-lt"/>
              </a:rPr>
              <a:t>2</a:t>
            </a:r>
            <a:r>
              <a:rPr lang="en-US" sz="1800" dirty="0" smtClean="0">
                <a:latin typeface="+mn-lt"/>
              </a:rPr>
              <a:t> have direct health impacts. Coal-fired power plants emit far more pollutants per unit of electricity compared to natural gas. Emissions from nuclear and renewable sources are negligible but nonzero due to </a:t>
            </a:r>
            <a:r>
              <a:rPr lang="en-US" sz="1800" dirty="0">
                <a:latin typeface="+mn-lt"/>
              </a:rPr>
              <a:t>delivery and </a:t>
            </a:r>
            <a:r>
              <a:rPr lang="en-US" sz="1800" dirty="0" smtClean="0">
                <a:latin typeface="+mn-lt"/>
              </a:rPr>
              <a:t>manufacturing/construction. (</a:t>
            </a:r>
            <a:r>
              <a:rPr lang="en-US" dirty="0" err="1" smtClean="0">
                <a:latin typeface="+mn-lt"/>
              </a:rPr>
              <a:t>Turconi</a:t>
            </a:r>
            <a:r>
              <a:rPr lang="en-US" dirty="0" smtClean="0">
                <a:latin typeface="+mn-lt"/>
              </a:rPr>
              <a:t>, </a:t>
            </a:r>
            <a:r>
              <a:rPr lang="en-US" dirty="0" err="1" smtClean="0">
                <a:latin typeface="+mn-lt"/>
              </a:rPr>
              <a:t>Boldrin</a:t>
            </a:r>
            <a:r>
              <a:rPr lang="en-US" dirty="0" smtClean="0">
                <a:latin typeface="+mn-lt"/>
              </a:rPr>
              <a:t>, </a:t>
            </a:r>
            <a:r>
              <a:rPr lang="en-US" dirty="0" err="1" smtClean="0">
                <a:latin typeface="+mn-lt"/>
              </a:rPr>
              <a:t>Astrup</a:t>
            </a:r>
            <a:r>
              <a:rPr lang="en-US" dirty="0" smtClean="0">
                <a:latin typeface="+mn-lt"/>
              </a:rPr>
              <a:t> 2013</a:t>
            </a:r>
            <a:r>
              <a:rPr lang="en-US" sz="1800" dirty="0" smtClean="0">
                <a:latin typeface="+mn-lt"/>
              </a:rPr>
              <a:t>)</a:t>
            </a:r>
            <a:endParaRPr lang="en-US" sz="18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2027061688"/>
              </p:ext>
            </p:extLst>
          </p:nvPr>
        </p:nvGraphicFramePr>
        <p:xfrm>
          <a:off x="945731" y="2906712"/>
          <a:ext cx="10325490" cy="2667000"/>
        </p:xfrm>
        <a:graphic>
          <a:graphicData uri="http://schemas.openxmlformats.org/drawingml/2006/table">
            <a:tbl>
              <a:tblPr firstRow="1" bandRow="1">
                <a:tableStyleId>{073A0DAA-6AF3-43AB-8588-CEC1D06C72B9}</a:tableStyleId>
              </a:tblPr>
              <a:tblGrid>
                <a:gridCol w="2095891"/>
                <a:gridCol w="1574157"/>
                <a:gridCol w="1551007"/>
                <a:gridCol w="1678329"/>
                <a:gridCol w="1585732"/>
                <a:gridCol w="1840374"/>
              </a:tblGrid>
              <a:tr h="370840">
                <a:tc>
                  <a:txBody>
                    <a:bodyPr/>
                    <a:lstStyle/>
                    <a:p>
                      <a:pPr algn="l"/>
                      <a:r>
                        <a:rPr lang="en-US" dirty="0" smtClean="0">
                          <a:solidFill>
                            <a:schemeClr val="bg2"/>
                          </a:solidFill>
                        </a:rPr>
                        <a:t>Fuel Source</a:t>
                      </a:r>
                      <a:endParaRPr lang="en-US" dirty="0">
                        <a:solidFill>
                          <a:schemeClr val="bg2"/>
                        </a:solidFill>
                      </a:endParaRPr>
                    </a:p>
                  </a:txBody>
                  <a:tcPr/>
                </a:tc>
                <a:tc>
                  <a:txBody>
                    <a:bodyPr/>
                    <a:lstStyle/>
                    <a:p>
                      <a:pPr algn="ctr"/>
                      <a:r>
                        <a:rPr lang="en-US" dirty="0" smtClean="0">
                          <a:solidFill>
                            <a:schemeClr val="bg2"/>
                          </a:solidFill>
                        </a:rPr>
                        <a:t>SO</a:t>
                      </a:r>
                      <a:r>
                        <a:rPr lang="en-US" baseline="-25000" dirty="0" smtClean="0">
                          <a:solidFill>
                            <a:schemeClr val="bg2"/>
                          </a:solidFill>
                        </a:rPr>
                        <a:t>2</a:t>
                      </a:r>
                      <a:r>
                        <a:rPr lang="en-US" dirty="0" smtClean="0">
                          <a:solidFill>
                            <a:schemeClr val="bg2"/>
                          </a:solidFill>
                        </a:rPr>
                        <a:t> (kg/MWh)</a:t>
                      </a:r>
                      <a:endParaRPr lang="en-US" dirty="0">
                        <a:solidFill>
                          <a:schemeClr val="bg2"/>
                        </a:solidFill>
                      </a:endParaRPr>
                    </a:p>
                  </a:txBody>
                  <a:tcPr/>
                </a:tc>
                <a:tc>
                  <a:txBody>
                    <a:bodyPr/>
                    <a:lstStyle/>
                    <a:p>
                      <a:pPr algn="ctr"/>
                      <a:r>
                        <a:rPr lang="en-US" dirty="0" smtClean="0">
                          <a:solidFill>
                            <a:schemeClr val="bg2"/>
                          </a:solidFill>
                        </a:rPr>
                        <a:t>NO</a:t>
                      </a:r>
                      <a:r>
                        <a:rPr lang="en-US" baseline="-25000" dirty="0" smtClean="0">
                          <a:solidFill>
                            <a:schemeClr val="bg2"/>
                          </a:solidFill>
                        </a:rPr>
                        <a:t>x </a:t>
                      </a:r>
                      <a:r>
                        <a:rPr lang="en-US" baseline="0" dirty="0" smtClean="0">
                          <a:solidFill>
                            <a:schemeClr val="bg2"/>
                          </a:solidFill>
                        </a:rPr>
                        <a:t> </a:t>
                      </a:r>
                      <a:r>
                        <a:rPr lang="en-US" dirty="0" smtClean="0">
                          <a:solidFill>
                            <a:schemeClr val="bg2"/>
                          </a:solidFill>
                        </a:rPr>
                        <a:t>(kg/MWh)</a:t>
                      </a:r>
                      <a:endParaRPr lang="en-US" baseline="-25000" dirty="0">
                        <a:solidFill>
                          <a:schemeClr val="bg2"/>
                        </a:solidFill>
                      </a:endParaRPr>
                    </a:p>
                  </a:txBody>
                  <a:tcPr/>
                </a:tc>
                <a:tc>
                  <a:txBody>
                    <a:bodyPr/>
                    <a:lstStyle/>
                    <a:p>
                      <a:pPr algn="ctr"/>
                      <a:r>
                        <a:rPr lang="en-US" dirty="0" smtClean="0">
                          <a:solidFill>
                            <a:schemeClr val="bg2"/>
                          </a:solidFill>
                        </a:rPr>
                        <a:t>CO</a:t>
                      </a:r>
                      <a:r>
                        <a:rPr lang="en-US" baseline="-25000" dirty="0" smtClean="0">
                          <a:solidFill>
                            <a:schemeClr val="bg2"/>
                          </a:solidFill>
                        </a:rPr>
                        <a:t>2  </a:t>
                      </a:r>
                      <a:r>
                        <a:rPr lang="en-US" dirty="0" smtClean="0">
                          <a:solidFill>
                            <a:schemeClr val="bg2"/>
                          </a:solidFill>
                        </a:rPr>
                        <a:t>(kg/MWh)</a:t>
                      </a:r>
                      <a:endParaRPr lang="en-US" baseline="-25000" dirty="0">
                        <a:solidFill>
                          <a:schemeClr val="bg2"/>
                        </a:solidFill>
                      </a:endParaRPr>
                    </a:p>
                  </a:txBody>
                  <a:tcPr/>
                </a:tc>
                <a:tc>
                  <a:txBody>
                    <a:bodyPr/>
                    <a:lstStyle/>
                    <a:p>
                      <a:pPr algn="ctr"/>
                      <a:r>
                        <a:rPr lang="en-US" dirty="0" smtClean="0">
                          <a:solidFill>
                            <a:schemeClr val="bg2"/>
                          </a:solidFill>
                        </a:rPr>
                        <a:t>Mean PM</a:t>
                      </a:r>
                      <a:r>
                        <a:rPr lang="en-US" baseline="-25000" dirty="0" smtClean="0">
                          <a:solidFill>
                            <a:schemeClr val="bg2"/>
                          </a:solidFill>
                        </a:rPr>
                        <a:t>2.5 </a:t>
                      </a:r>
                      <a:r>
                        <a:rPr lang="en-US" dirty="0" smtClean="0">
                          <a:solidFill>
                            <a:schemeClr val="bg2"/>
                          </a:solidFill>
                        </a:rPr>
                        <a:t>(kg/MWh)</a:t>
                      </a:r>
                      <a:endParaRPr lang="en-US" dirty="0">
                        <a:solidFill>
                          <a:schemeClr val="bg2"/>
                        </a:solidFill>
                      </a:endParaRPr>
                    </a:p>
                  </a:txBody>
                  <a:tcPr/>
                </a:tc>
                <a:tc>
                  <a:txBody>
                    <a:bodyPr/>
                    <a:lstStyle/>
                    <a:p>
                      <a:pPr algn="ctr"/>
                      <a:r>
                        <a:rPr lang="en-US" dirty="0" smtClean="0">
                          <a:solidFill>
                            <a:schemeClr val="bg2"/>
                          </a:solidFill>
                        </a:rPr>
                        <a:t>Mean Mercury (g/MWh)</a:t>
                      </a:r>
                      <a:endParaRPr lang="en-US" dirty="0">
                        <a:solidFill>
                          <a:schemeClr val="bg2"/>
                        </a:solidFill>
                      </a:endParaRPr>
                    </a:p>
                  </a:txBody>
                  <a:tcPr/>
                </a:tc>
              </a:tr>
              <a:tr h="370840">
                <a:tc>
                  <a:txBody>
                    <a:bodyPr/>
                    <a:lstStyle/>
                    <a:p>
                      <a:r>
                        <a:rPr lang="en-US" dirty="0" smtClean="0">
                          <a:solidFill>
                            <a:schemeClr val="accent3"/>
                          </a:solidFill>
                        </a:rPr>
                        <a:t>Coal</a:t>
                      </a:r>
                      <a:endParaRPr lang="en-US" dirty="0">
                        <a:solidFill>
                          <a:schemeClr val="accent3"/>
                        </a:solidFill>
                      </a:endParaRPr>
                    </a:p>
                  </a:txBody>
                  <a:tcPr/>
                </a:tc>
                <a:tc>
                  <a:txBody>
                    <a:bodyPr/>
                    <a:lstStyle/>
                    <a:p>
                      <a:pPr algn="ctr"/>
                      <a:r>
                        <a:rPr lang="en-US" dirty="0" smtClean="0">
                          <a:solidFill>
                            <a:schemeClr val="accent3"/>
                          </a:solidFill>
                        </a:rPr>
                        <a:t>0.1 </a:t>
                      </a:r>
                      <a:r>
                        <a:rPr lang="mr-IN" dirty="0" smtClean="0">
                          <a:solidFill>
                            <a:schemeClr val="accent3"/>
                          </a:solidFill>
                        </a:rPr>
                        <a:t>–</a:t>
                      </a:r>
                      <a:r>
                        <a:rPr lang="en-US" dirty="0" smtClean="0">
                          <a:solidFill>
                            <a:schemeClr val="accent3"/>
                          </a:solidFill>
                        </a:rPr>
                        <a:t> 1.0</a:t>
                      </a:r>
                      <a:endParaRPr lang="en-US" dirty="0">
                        <a:solidFill>
                          <a:schemeClr val="accent3"/>
                        </a:solidFill>
                      </a:endParaRPr>
                    </a:p>
                  </a:txBody>
                  <a:tcPr/>
                </a:tc>
                <a:tc>
                  <a:txBody>
                    <a:bodyPr/>
                    <a:lstStyle/>
                    <a:p>
                      <a:pPr algn="ctr"/>
                      <a:r>
                        <a:rPr lang="en-US" dirty="0" smtClean="0">
                          <a:solidFill>
                            <a:schemeClr val="accent3"/>
                          </a:solidFill>
                        </a:rPr>
                        <a:t>0.3 </a:t>
                      </a:r>
                      <a:r>
                        <a:rPr lang="mr-IN" dirty="0" smtClean="0">
                          <a:solidFill>
                            <a:schemeClr val="accent3"/>
                          </a:solidFill>
                        </a:rPr>
                        <a:t>–</a:t>
                      </a:r>
                      <a:r>
                        <a:rPr lang="en-US" dirty="0" smtClean="0">
                          <a:solidFill>
                            <a:schemeClr val="accent3"/>
                          </a:solidFill>
                        </a:rPr>
                        <a:t> 1.0</a:t>
                      </a:r>
                      <a:endParaRPr lang="en-US" dirty="0">
                        <a:solidFill>
                          <a:schemeClr val="accent3"/>
                        </a:solidFill>
                      </a:endParaRPr>
                    </a:p>
                  </a:txBody>
                  <a:tcPr/>
                </a:tc>
                <a:tc>
                  <a:txBody>
                    <a:bodyPr/>
                    <a:lstStyle/>
                    <a:p>
                      <a:pPr algn="ctr"/>
                      <a:r>
                        <a:rPr lang="en-US" dirty="0" smtClean="0">
                          <a:solidFill>
                            <a:schemeClr val="accent3"/>
                          </a:solidFill>
                        </a:rPr>
                        <a:t>800</a:t>
                      </a:r>
                      <a:r>
                        <a:rPr lang="en-US" baseline="0" dirty="0" smtClean="0">
                          <a:solidFill>
                            <a:schemeClr val="accent3"/>
                          </a:solidFill>
                        </a:rPr>
                        <a:t> - </a:t>
                      </a:r>
                      <a:r>
                        <a:rPr lang="en-US" dirty="0" smtClean="0">
                          <a:solidFill>
                            <a:schemeClr val="accent3"/>
                          </a:solidFill>
                        </a:rPr>
                        <a:t>1200</a:t>
                      </a:r>
                      <a:endParaRPr lang="en-US" dirty="0">
                        <a:solidFill>
                          <a:schemeClr val="accent3"/>
                        </a:solidFill>
                      </a:endParaRPr>
                    </a:p>
                  </a:txBody>
                  <a:tcPr/>
                </a:tc>
                <a:tc>
                  <a:txBody>
                    <a:bodyPr/>
                    <a:lstStyle/>
                    <a:p>
                      <a:pPr algn="ctr"/>
                      <a:r>
                        <a:rPr lang="en-US" dirty="0" smtClean="0">
                          <a:solidFill>
                            <a:schemeClr val="accent3"/>
                          </a:solidFill>
                        </a:rPr>
                        <a:t>0.19</a:t>
                      </a:r>
                      <a:endParaRPr lang="en-US" dirty="0">
                        <a:solidFill>
                          <a:schemeClr val="accent3"/>
                        </a:solidFill>
                      </a:endParaRPr>
                    </a:p>
                  </a:txBody>
                  <a:tcPr/>
                </a:tc>
                <a:tc>
                  <a:txBody>
                    <a:bodyPr/>
                    <a:lstStyle/>
                    <a:p>
                      <a:pPr algn="ctr"/>
                      <a:r>
                        <a:rPr lang="en-US" dirty="0" smtClean="0">
                          <a:solidFill>
                            <a:schemeClr val="accent3"/>
                          </a:solidFill>
                        </a:rPr>
                        <a:t>0.016</a:t>
                      </a:r>
                      <a:endParaRPr lang="en-US" dirty="0">
                        <a:solidFill>
                          <a:schemeClr val="accent3"/>
                        </a:solidFill>
                      </a:endParaRPr>
                    </a:p>
                  </a:txBody>
                  <a:tcPr/>
                </a:tc>
              </a:tr>
              <a:tr h="370840">
                <a:tc>
                  <a:txBody>
                    <a:bodyPr/>
                    <a:lstStyle/>
                    <a:p>
                      <a:r>
                        <a:rPr lang="en-US" dirty="0" smtClean="0">
                          <a:solidFill>
                            <a:schemeClr val="tx2">
                              <a:lumMod val="75000"/>
                            </a:schemeClr>
                          </a:solidFill>
                        </a:rPr>
                        <a:t>Natural Gas Combined Cycle</a:t>
                      </a:r>
                      <a:endParaRPr lang="en-US" dirty="0">
                        <a:solidFill>
                          <a:schemeClr val="tx2">
                            <a:lumMod val="75000"/>
                          </a:schemeClr>
                        </a:solidFill>
                      </a:endParaRPr>
                    </a:p>
                  </a:txBody>
                  <a:tcPr/>
                </a:tc>
                <a:tc>
                  <a:txBody>
                    <a:bodyPr/>
                    <a:lstStyle/>
                    <a:p>
                      <a:pPr algn="ctr"/>
                      <a:r>
                        <a:rPr lang="en-US" dirty="0" smtClean="0">
                          <a:solidFill>
                            <a:schemeClr val="tx2">
                              <a:lumMod val="75000"/>
                            </a:schemeClr>
                          </a:solidFill>
                        </a:rPr>
                        <a:t>0.01 </a:t>
                      </a:r>
                      <a:r>
                        <a:rPr lang="mr-IN" dirty="0" smtClean="0">
                          <a:solidFill>
                            <a:schemeClr val="tx2">
                              <a:lumMod val="75000"/>
                            </a:schemeClr>
                          </a:solidFill>
                        </a:rPr>
                        <a:t>–</a:t>
                      </a:r>
                      <a:r>
                        <a:rPr lang="en-US" dirty="0" smtClean="0">
                          <a:solidFill>
                            <a:schemeClr val="tx2">
                              <a:lumMod val="75000"/>
                            </a:schemeClr>
                          </a:solidFill>
                        </a:rPr>
                        <a:t> 0.32</a:t>
                      </a:r>
                      <a:endParaRPr lang="en-US" dirty="0">
                        <a:solidFill>
                          <a:schemeClr val="tx2">
                            <a:lumMod val="75000"/>
                          </a:schemeClr>
                        </a:solidFill>
                      </a:endParaRPr>
                    </a:p>
                  </a:txBody>
                  <a:tcPr/>
                </a:tc>
                <a:tc>
                  <a:txBody>
                    <a:bodyPr/>
                    <a:lstStyle/>
                    <a:p>
                      <a:pPr algn="ctr"/>
                      <a:r>
                        <a:rPr lang="en-US" dirty="0" smtClean="0">
                          <a:solidFill>
                            <a:schemeClr val="tx2">
                              <a:lumMod val="75000"/>
                            </a:schemeClr>
                          </a:solidFill>
                        </a:rPr>
                        <a:t>0.2 </a:t>
                      </a:r>
                      <a:r>
                        <a:rPr lang="mr-IN" dirty="0" smtClean="0">
                          <a:solidFill>
                            <a:schemeClr val="tx2">
                              <a:lumMod val="75000"/>
                            </a:schemeClr>
                          </a:solidFill>
                        </a:rPr>
                        <a:t>–</a:t>
                      </a:r>
                      <a:r>
                        <a:rPr lang="en-US" dirty="0" smtClean="0">
                          <a:solidFill>
                            <a:schemeClr val="tx2">
                              <a:lumMod val="75000"/>
                            </a:schemeClr>
                          </a:solidFill>
                        </a:rPr>
                        <a:t> 1.3</a:t>
                      </a:r>
                      <a:endParaRPr lang="en-US" dirty="0">
                        <a:solidFill>
                          <a:schemeClr val="tx2">
                            <a:lumMod val="75000"/>
                          </a:schemeClr>
                        </a:solidFill>
                      </a:endParaRPr>
                    </a:p>
                  </a:txBody>
                  <a:tcPr/>
                </a:tc>
                <a:tc>
                  <a:txBody>
                    <a:bodyPr/>
                    <a:lstStyle/>
                    <a:p>
                      <a:pPr algn="ctr"/>
                      <a:r>
                        <a:rPr lang="en-US" dirty="0" smtClean="0">
                          <a:solidFill>
                            <a:schemeClr val="tx2">
                              <a:lumMod val="75000"/>
                            </a:schemeClr>
                          </a:solidFill>
                        </a:rPr>
                        <a:t>350</a:t>
                      </a:r>
                      <a:r>
                        <a:rPr lang="en-US" baseline="0" dirty="0" smtClean="0">
                          <a:solidFill>
                            <a:schemeClr val="tx2">
                              <a:lumMod val="75000"/>
                            </a:schemeClr>
                          </a:solidFill>
                        </a:rPr>
                        <a:t> - </a:t>
                      </a:r>
                      <a:r>
                        <a:rPr lang="en-US" dirty="0" smtClean="0">
                          <a:solidFill>
                            <a:schemeClr val="tx2">
                              <a:lumMod val="75000"/>
                            </a:schemeClr>
                          </a:solidFill>
                        </a:rPr>
                        <a:t>410</a:t>
                      </a:r>
                      <a:endParaRPr lang="en-US" dirty="0">
                        <a:solidFill>
                          <a:schemeClr val="tx2">
                            <a:lumMod val="75000"/>
                          </a:schemeClr>
                        </a:solidFill>
                      </a:endParaRPr>
                    </a:p>
                  </a:txBody>
                  <a:tcPr/>
                </a:tc>
                <a:tc>
                  <a:txBody>
                    <a:bodyPr/>
                    <a:lstStyle/>
                    <a:p>
                      <a:pPr algn="ctr"/>
                      <a:r>
                        <a:rPr lang="en-US" dirty="0" smtClean="0">
                          <a:solidFill>
                            <a:schemeClr val="tx2">
                              <a:lumMod val="75000"/>
                            </a:schemeClr>
                          </a:solidFill>
                        </a:rPr>
                        <a:t>0.02</a:t>
                      </a:r>
                      <a:endParaRPr lang="en-US" dirty="0">
                        <a:solidFill>
                          <a:schemeClr val="tx2">
                            <a:lumMod val="75000"/>
                          </a:schemeClr>
                        </a:solidFill>
                      </a:endParaRPr>
                    </a:p>
                  </a:txBody>
                  <a:tcPr/>
                </a:tc>
                <a:tc>
                  <a:txBody>
                    <a:bodyPr/>
                    <a:lstStyle/>
                    <a:p>
                      <a:pPr algn="ctr"/>
                      <a:r>
                        <a:rPr lang="en-US" dirty="0" smtClean="0">
                          <a:solidFill>
                            <a:schemeClr val="tx2">
                              <a:lumMod val="75000"/>
                            </a:schemeClr>
                          </a:solidFill>
                        </a:rPr>
                        <a:t>0</a:t>
                      </a:r>
                      <a:endParaRPr lang="en-US" dirty="0">
                        <a:solidFill>
                          <a:schemeClr val="tx2">
                            <a:lumMod val="75000"/>
                          </a:schemeClr>
                        </a:solidFill>
                      </a:endParaRPr>
                    </a:p>
                  </a:txBody>
                  <a:tcPr/>
                </a:tc>
              </a:tr>
              <a:tr h="370840">
                <a:tc>
                  <a:txBody>
                    <a:bodyPr/>
                    <a:lstStyle/>
                    <a:p>
                      <a:r>
                        <a:rPr lang="en-US" dirty="0" smtClean="0">
                          <a:solidFill>
                            <a:srgbClr val="155E57"/>
                          </a:solidFill>
                        </a:rPr>
                        <a:t>Nuclear</a:t>
                      </a:r>
                      <a:endParaRPr lang="en-US" dirty="0">
                        <a:solidFill>
                          <a:srgbClr val="155E57"/>
                        </a:solidFill>
                      </a:endParaRPr>
                    </a:p>
                  </a:txBody>
                  <a:tcPr/>
                </a:tc>
                <a:tc>
                  <a:txBody>
                    <a:bodyPr/>
                    <a:lstStyle/>
                    <a:p>
                      <a:pPr algn="ctr"/>
                      <a:r>
                        <a:rPr lang="en-US" dirty="0" smtClean="0">
                          <a:solidFill>
                            <a:srgbClr val="155E57"/>
                          </a:solidFill>
                        </a:rPr>
                        <a:t>0.00</a:t>
                      </a:r>
                      <a:r>
                        <a:rPr lang="en-US" baseline="0" dirty="0" smtClean="0">
                          <a:solidFill>
                            <a:srgbClr val="155E57"/>
                          </a:solidFill>
                        </a:rPr>
                        <a:t> </a:t>
                      </a:r>
                      <a:r>
                        <a:rPr lang="mr-IN" baseline="0" dirty="0" smtClean="0">
                          <a:solidFill>
                            <a:srgbClr val="155E57"/>
                          </a:solidFill>
                        </a:rPr>
                        <a:t>–</a:t>
                      </a:r>
                      <a:r>
                        <a:rPr lang="en-US" baseline="0" dirty="0" smtClean="0">
                          <a:solidFill>
                            <a:srgbClr val="155E57"/>
                          </a:solidFill>
                        </a:rPr>
                        <a:t> 0.04</a:t>
                      </a:r>
                      <a:endParaRPr lang="en-US" dirty="0">
                        <a:solidFill>
                          <a:srgbClr val="155E57"/>
                        </a:solidFill>
                      </a:endParaRPr>
                    </a:p>
                  </a:txBody>
                  <a:tcPr/>
                </a:tc>
                <a:tc>
                  <a:txBody>
                    <a:bodyPr/>
                    <a:lstStyle/>
                    <a:p>
                      <a:pPr algn="ctr"/>
                      <a:r>
                        <a:rPr lang="en-US" dirty="0" smtClean="0">
                          <a:solidFill>
                            <a:srgbClr val="155E57"/>
                          </a:solidFill>
                        </a:rPr>
                        <a:t>0.01</a:t>
                      </a:r>
                      <a:r>
                        <a:rPr lang="en-US" baseline="0" dirty="0" smtClean="0">
                          <a:solidFill>
                            <a:srgbClr val="155E57"/>
                          </a:solidFill>
                        </a:rPr>
                        <a:t> </a:t>
                      </a:r>
                      <a:r>
                        <a:rPr lang="mr-IN" baseline="0" dirty="0" smtClean="0">
                          <a:solidFill>
                            <a:srgbClr val="155E57"/>
                          </a:solidFill>
                        </a:rPr>
                        <a:t>–</a:t>
                      </a:r>
                      <a:r>
                        <a:rPr lang="en-US" baseline="0" dirty="0" smtClean="0">
                          <a:solidFill>
                            <a:srgbClr val="155E57"/>
                          </a:solidFill>
                        </a:rPr>
                        <a:t> 0.04</a:t>
                      </a:r>
                      <a:endParaRPr lang="en-US" dirty="0">
                        <a:solidFill>
                          <a:srgbClr val="155E57"/>
                        </a:solidFill>
                      </a:endParaRPr>
                    </a:p>
                  </a:txBody>
                  <a:tcPr/>
                </a:tc>
                <a:tc>
                  <a:txBody>
                    <a:bodyPr/>
                    <a:lstStyle/>
                    <a:p>
                      <a:pPr algn="ctr"/>
                      <a:r>
                        <a:rPr lang="en-US" dirty="0" smtClean="0">
                          <a:solidFill>
                            <a:srgbClr val="155E57"/>
                          </a:solidFill>
                        </a:rPr>
                        <a:t>3.1 - 35</a:t>
                      </a:r>
                      <a:endParaRPr lang="en-US" dirty="0">
                        <a:solidFill>
                          <a:srgbClr val="155E57"/>
                        </a:solidFill>
                      </a:endParaRPr>
                    </a:p>
                  </a:txBody>
                  <a:tcPr/>
                </a:tc>
                <a:tc>
                  <a:txBody>
                    <a:bodyPr/>
                    <a:lstStyle/>
                    <a:p>
                      <a:pPr algn="ctr"/>
                      <a:r>
                        <a:rPr lang="en-US" dirty="0" smtClean="0">
                          <a:solidFill>
                            <a:srgbClr val="155E57"/>
                          </a:solidFill>
                        </a:rPr>
                        <a:t>~0</a:t>
                      </a:r>
                      <a:endParaRPr lang="en-US" dirty="0">
                        <a:solidFill>
                          <a:srgbClr val="155E57"/>
                        </a:solidFill>
                      </a:endParaRPr>
                    </a:p>
                  </a:txBody>
                  <a:tcPr/>
                </a:tc>
                <a:tc>
                  <a:txBody>
                    <a:bodyPr/>
                    <a:lstStyle/>
                    <a:p>
                      <a:pPr algn="ctr"/>
                      <a:r>
                        <a:rPr lang="en-US" dirty="0" smtClean="0">
                          <a:solidFill>
                            <a:srgbClr val="155E57"/>
                          </a:solidFill>
                        </a:rPr>
                        <a:t>0</a:t>
                      </a:r>
                      <a:endParaRPr lang="en-US" dirty="0">
                        <a:solidFill>
                          <a:srgbClr val="155E57"/>
                        </a:solidFill>
                      </a:endParaRPr>
                    </a:p>
                  </a:txBody>
                  <a:tcPr/>
                </a:tc>
              </a:tr>
              <a:tr h="370840">
                <a:tc>
                  <a:txBody>
                    <a:bodyPr/>
                    <a:lstStyle/>
                    <a:p>
                      <a:r>
                        <a:rPr lang="en-US" dirty="0" smtClean="0">
                          <a:solidFill>
                            <a:srgbClr val="155E57"/>
                          </a:solidFill>
                        </a:rPr>
                        <a:t>Wind</a:t>
                      </a:r>
                      <a:endParaRPr lang="en-US" dirty="0">
                        <a:solidFill>
                          <a:srgbClr val="155E57"/>
                        </a:solidFill>
                      </a:endParaRPr>
                    </a:p>
                  </a:txBody>
                  <a:tcPr/>
                </a:tc>
                <a:tc>
                  <a:txBody>
                    <a:bodyPr/>
                    <a:lstStyle/>
                    <a:p>
                      <a:pPr algn="ctr"/>
                      <a:r>
                        <a:rPr lang="en-US" dirty="0" smtClean="0">
                          <a:solidFill>
                            <a:srgbClr val="155E57"/>
                          </a:solidFill>
                        </a:rPr>
                        <a:t>0.02 </a:t>
                      </a:r>
                      <a:r>
                        <a:rPr lang="mr-IN" baseline="0" dirty="0" smtClean="0">
                          <a:solidFill>
                            <a:srgbClr val="155E57"/>
                          </a:solidFill>
                        </a:rPr>
                        <a:t>–</a:t>
                      </a:r>
                      <a:r>
                        <a:rPr lang="en-US" baseline="0" dirty="0" smtClean="0">
                          <a:solidFill>
                            <a:srgbClr val="155E57"/>
                          </a:solidFill>
                        </a:rPr>
                        <a:t> 0.04</a:t>
                      </a:r>
                      <a:endParaRPr lang="en-US" dirty="0">
                        <a:solidFill>
                          <a:srgbClr val="155E57"/>
                        </a:solidFill>
                      </a:endParaRPr>
                    </a:p>
                  </a:txBody>
                  <a:tcPr/>
                </a:tc>
                <a:tc>
                  <a:txBody>
                    <a:bodyPr/>
                    <a:lstStyle/>
                    <a:p>
                      <a:pPr algn="ctr"/>
                      <a:r>
                        <a:rPr lang="en-US" dirty="0" smtClean="0">
                          <a:solidFill>
                            <a:srgbClr val="155E57"/>
                          </a:solidFill>
                        </a:rPr>
                        <a:t>0.02 </a:t>
                      </a:r>
                      <a:r>
                        <a:rPr lang="mr-IN" dirty="0" smtClean="0">
                          <a:solidFill>
                            <a:srgbClr val="155E57"/>
                          </a:solidFill>
                        </a:rPr>
                        <a:t>–</a:t>
                      </a:r>
                      <a:r>
                        <a:rPr lang="en-US" dirty="0" smtClean="0">
                          <a:solidFill>
                            <a:srgbClr val="155E57"/>
                          </a:solidFill>
                        </a:rPr>
                        <a:t> 0.06</a:t>
                      </a:r>
                      <a:endParaRPr lang="en-US" dirty="0">
                        <a:solidFill>
                          <a:srgbClr val="155E57"/>
                        </a:solidFill>
                      </a:endParaRPr>
                    </a:p>
                  </a:txBody>
                  <a:tcPr/>
                </a:tc>
                <a:tc>
                  <a:txBody>
                    <a:bodyPr/>
                    <a:lstStyle/>
                    <a:p>
                      <a:pPr algn="ctr"/>
                      <a:r>
                        <a:rPr lang="en-US" dirty="0" smtClean="0">
                          <a:solidFill>
                            <a:srgbClr val="155E57"/>
                          </a:solidFill>
                        </a:rPr>
                        <a:t>5</a:t>
                      </a:r>
                      <a:r>
                        <a:rPr lang="en-US" baseline="0" dirty="0" smtClean="0">
                          <a:solidFill>
                            <a:srgbClr val="155E57"/>
                          </a:solidFill>
                        </a:rPr>
                        <a:t> - 35</a:t>
                      </a:r>
                      <a:endParaRPr lang="en-US" dirty="0">
                        <a:solidFill>
                          <a:srgbClr val="155E57"/>
                        </a:solidFill>
                      </a:endParaRPr>
                    </a:p>
                  </a:txBody>
                  <a:tcPr/>
                </a:tc>
                <a:tc>
                  <a:txBody>
                    <a:bodyPr/>
                    <a:lstStyle/>
                    <a:p>
                      <a:pPr algn="ctr"/>
                      <a:r>
                        <a:rPr lang="en-US" dirty="0" smtClean="0">
                          <a:solidFill>
                            <a:srgbClr val="155E57"/>
                          </a:solidFill>
                        </a:rPr>
                        <a:t>~0</a:t>
                      </a:r>
                      <a:endParaRPr lang="en-US" dirty="0">
                        <a:solidFill>
                          <a:srgbClr val="155E57"/>
                        </a:solidFill>
                      </a:endParaRPr>
                    </a:p>
                  </a:txBody>
                  <a:tcPr/>
                </a:tc>
                <a:tc>
                  <a:txBody>
                    <a:bodyPr/>
                    <a:lstStyle/>
                    <a:p>
                      <a:pPr algn="ctr"/>
                      <a:r>
                        <a:rPr lang="en-US" dirty="0" smtClean="0">
                          <a:solidFill>
                            <a:srgbClr val="155E57"/>
                          </a:solidFill>
                        </a:rPr>
                        <a:t>0</a:t>
                      </a:r>
                      <a:endParaRPr lang="en-US" dirty="0">
                        <a:solidFill>
                          <a:srgbClr val="155E57"/>
                        </a:solidFill>
                      </a:endParaRPr>
                    </a:p>
                  </a:txBody>
                  <a:tcPr/>
                </a:tc>
              </a:tr>
            </a:tbl>
          </a:graphicData>
        </a:graphic>
      </p:graphicFrame>
    </p:spTree>
    <p:extLst>
      <p:ext uri="{BB962C8B-B14F-4D97-AF65-F5344CB8AC3E}">
        <p14:creationId xmlns:p14="http://schemas.microsoft.com/office/powerpoint/2010/main" val="3822084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477875"/>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solidFill>
              </a:rPr>
              <a:t>Willingness to Pay for Environmental Quality</a:t>
            </a:r>
          </a:p>
          <a:p>
            <a:pPr marL="865188" lvl="1" indent="-407988">
              <a:spcBef>
                <a:spcPts val="600"/>
              </a:spcBef>
              <a:buFont typeface="+mj-lt"/>
              <a:buAutoNum type="alphaLcParenR"/>
            </a:pPr>
            <a:r>
              <a:rPr lang="en-US" sz="2000" dirty="0" smtClean="0">
                <a:solidFill>
                  <a:schemeClr val="bg2">
                    <a:lumMod val="65000"/>
                  </a:schemeClr>
                </a:solidFill>
              </a:rPr>
              <a:t>Theory of WTP</a:t>
            </a:r>
          </a:p>
          <a:p>
            <a:pPr marL="865188" lvl="1" indent="-407988">
              <a:spcBef>
                <a:spcPts val="600"/>
              </a:spcBef>
              <a:buFont typeface="+mj-lt"/>
              <a:buAutoNum type="alphaLcParenR"/>
            </a:pPr>
            <a:r>
              <a:rPr lang="en-US" sz="2000" dirty="0" smtClean="0">
                <a:solidFill>
                  <a:schemeClr val="bg2"/>
                </a:solidFill>
              </a:rPr>
              <a:t>Estimation of WTP</a:t>
            </a:r>
          </a:p>
          <a:p>
            <a:pPr marL="865188" lvl="1" indent="-407988">
              <a:spcBef>
                <a:spcPts val="600"/>
              </a:spcBef>
              <a:buFont typeface="+mj-lt"/>
              <a:buAutoNum type="alphaLcParenR"/>
            </a:pPr>
            <a:r>
              <a:rPr lang="en-US" sz="2000" dirty="0" smtClean="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smtClean="0">
                <a:solidFill>
                  <a:schemeClr val="bg2">
                    <a:lumMod val="65000"/>
                  </a:schemeClr>
                </a:solidFill>
              </a:rPr>
              <a:t>Value of a Statistical Life</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968667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practice</a:t>
            </a:r>
            <a:r>
              <a:rPr lang="mr-IN" dirty="0" smtClean="0"/>
              <a:t>…</a:t>
            </a:r>
            <a:endParaRPr lang="en-US" dirty="0"/>
          </a:p>
        </p:txBody>
      </p:sp>
      <p:sp>
        <p:nvSpPr>
          <p:cNvPr id="5" name="Content Placeholder 4"/>
          <p:cNvSpPr>
            <a:spLocks noGrp="1"/>
          </p:cNvSpPr>
          <p:nvPr>
            <p:ph sz="quarter" idx="12"/>
          </p:nvPr>
        </p:nvSpPr>
        <p:spPr/>
        <p:txBody>
          <a:bodyPr/>
          <a:lstStyle/>
          <a:p>
            <a:r>
              <a:rPr lang="en-US" sz="1800" dirty="0" smtClean="0"/>
              <a:t>It is challenging to measure WTP for environmental quality, because there generally aren’t explicit markets for these goods.  </a:t>
            </a:r>
            <a:r>
              <a:rPr lang="en-US" sz="1800" dirty="0" smtClean="0">
                <a:latin typeface="+mn-lt"/>
              </a:rPr>
              <a:t>Stores don’t sell clean air so the usual approach of measuring quantities and prices is not available.</a:t>
            </a:r>
          </a:p>
          <a:p>
            <a:r>
              <a:rPr lang="en-US" sz="1800" dirty="0" smtClean="0"/>
              <a:t>Economists have developed several techniques to estimate WTP, even without explicit markets for environmental quality. </a:t>
            </a:r>
            <a:r>
              <a:rPr lang="en-US" sz="1800" dirty="0" smtClean="0">
                <a:latin typeface="+mn-lt"/>
              </a:rPr>
              <a:t>Two of the most frequently used approaches are:</a:t>
            </a:r>
          </a:p>
          <a:p>
            <a:pPr marL="342900" indent="-342900">
              <a:buFont typeface="+mj-lt"/>
              <a:buAutoNum type="arabicPeriod"/>
            </a:pPr>
            <a:r>
              <a:rPr lang="en-US" sz="1800" dirty="0" smtClean="0"/>
              <a:t>Hedonics</a:t>
            </a:r>
          </a:p>
          <a:p>
            <a:pPr marL="650326" lvl="1" indent="-285750">
              <a:buFont typeface="Arial" charset="0"/>
              <a:buChar char="•"/>
            </a:pPr>
            <a:r>
              <a:rPr lang="en-US" sz="1800" dirty="0" smtClean="0">
                <a:latin typeface="+mn-lt"/>
              </a:rPr>
              <a:t> Use housing markets to uncover an estimate of WTP that, in principle, captures the full valuation</a:t>
            </a:r>
          </a:p>
          <a:p>
            <a:pPr marL="342900" indent="-342900">
              <a:buFont typeface="+mj-lt"/>
              <a:buAutoNum type="arabicPeriod"/>
            </a:pPr>
            <a:r>
              <a:rPr lang="en-US" sz="1800" dirty="0" smtClean="0"/>
              <a:t>Health Production Function Approach (Valuation by Parts)</a:t>
            </a:r>
            <a:endParaRPr lang="en-US" sz="1800" dirty="0"/>
          </a:p>
          <a:p>
            <a:pPr marL="707476" lvl="1" indent="-342900">
              <a:buFont typeface="Arial" charset="0"/>
              <a:buChar char="•"/>
            </a:pPr>
            <a:r>
              <a:rPr lang="en-US" sz="1800" dirty="0" smtClean="0"/>
              <a:t>Use model to derive the components of WTP, then estimate the components</a:t>
            </a:r>
          </a:p>
          <a:p>
            <a:r>
              <a:rPr lang="en-US" sz="1800" dirty="0" smtClean="0">
                <a:latin typeface="+mn-lt"/>
              </a:rPr>
              <a:t>But why don’t we just ask people directly for their valuations?</a:t>
            </a:r>
          </a:p>
        </p:txBody>
      </p:sp>
    </p:spTree>
    <p:extLst>
      <p:ext uri="{BB962C8B-B14F-4D97-AF65-F5344CB8AC3E}">
        <p14:creationId xmlns:p14="http://schemas.microsoft.com/office/powerpoint/2010/main" val="6460528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Contingent Valuation</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42</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4503809" cy="4127500"/>
          </a:xfrm>
        </p:spPr>
        <p:txBody>
          <a:bodyPr/>
          <a:lstStyle/>
          <a:p>
            <a:pPr marL="285750" indent="-285750">
              <a:buFont typeface="Arial" charset="0"/>
              <a:buChar char="•"/>
            </a:pPr>
            <a:r>
              <a:rPr lang="en-US" sz="1800" dirty="0" smtClean="0">
                <a:latin typeface="+mn-lt"/>
              </a:rPr>
              <a:t>Contingent valuations are conditional on the existence of hypothetical counterfactual situations or markets</a:t>
            </a:r>
          </a:p>
          <a:p>
            <a:pPr marL="285750" indent="-285750">
              <a:buFont typeface="Arial" charset="0"/>
              <a:buChar char="•"/>
            </a:pPr>
            <a:r>
              <a:rPr lang="en-US" sz="1800" dirty="0" smtClean="0">
                <a:latin typeface="+mn-lt"/>
              </a:rPr>
              <a:t>Often implemented via surveys</a:t>
            </a:r>
          </a:p>
          <a:p>
            <a:pPr marL="285750" indent="-285750">
              <a:buFont typeface="Arial" charset="0"/>
              <a:buChar char="•"/>
            </a:pPr>
            <a:r>
              <a:rPr lang="en-US" sz="1800" i="1" dirty="0" smtClean="0">
                <a:latin typeface="+mn-lt"/>
              </a:rPr>
              <a:t>No actual money at stake</a:t>
            </a:r>
          </a:p>
          <a:p>
            <a:pPr marL="285750" indent="-285750">
              <a:buFont typeface="Arial" charset="0"/>
              <a:buChar char="•"/>
            </a:pPr>
            <a:r>
              <a:rPr lang="en-US" sz="1800" dirty="0" smtClean="0">
                <a:latin typeface="+mn-lt"/>
              </a:rPr>
              <a:t>Estimates from contingent valuation tend to be unreliable</a:t>
            </a:r>
            <a:r>
              <a:rPr lang="mr-IN" sz="1800" dirty="0" smtClean="0">
                <a:latin typeface="+mn-lt"/>
              </a:rPr>
              <a:t>…</a:t>
            </a:r>
            <a:endParaRPr lang="en-US" sz="1800" dirty="0" smtClean="0">
              <a:latin typeface="+mn-lt"/>
            </a:endParaRPr>
          </a:p>
        </p:txBody>
      </p:sp>
      <p:pic>
        <p:nvPicPr>
          <p:cNvPr id="5" name="Picture 4"/>
          <p:cNvPicPr>
            <a:picLocks noChangeAspect="1"/>
          </p:cNvPicPr>
          <p:nvPr/>
        </p:nvPicPr>
        <p:blipFill rotWithShape="1">
          <a:blip r:embed="rId3"/>
          <a:srcRect b="14497"/>
          <a:stretch/>
        </p:blipFill>
        <p:spPr>
          <a:xfrm>
            <a:off x="5652278" y="2286000"/>
            <a:ext cx="6280229" cy="4235936"/>
          </a:xfrm>
          <a:prstGeom prst="rect">
            <a:avLst/>
          </a:prstGeom>
        </p:spPr>
      </p:pic>
    </p:spTree>
    <p:extLst>
      <p:ext uri="{BB962C8B-B14F-4D97-AF65-F5344CB8AC3E}">
        <p14:creationId xmlns:p14="http://schemas.microsoft.com/office/powerpoint/2010/main" val="21422911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Contingent Valuation </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43</a:t>
            </a:fld>
            <a:endParaRPr lang="en-US" dirty="0">
              <a:solidFill>
                <a:srgbClr val="268097">
                  <a:tint val="75000"/>
                </a:srgbClr>
              </a:solidFill>
            </a:endParaRPr>
          </a:p>
        </p:txBody>
      </p:sp>
      <p:sp>
        <p:nvSpPr>
          <p:cNvPr id="4" name="Content Placeholder 3"/>
          <p:cNvSpPr>
            <a:spLocks noGrp="1"/>
          </p:cNvSpPr>
          <p:nvPr>
            <p:ph sz="quarter" idx="12"/>
          </p:nvPr>
        </p:nvSpPr>
        <p:spPr>
          <a:xfrm>
            <a:off x="846666" y="2222500"/>
            <a:ext cx="10422695" cy="4127500"/>
          </a:xfrm>
        </p:spPr>
        <p:txBody>
          <a:bodyPr/>
          <a:lstStyle/>
          <a:p>
            <a:r>
              <a:rPr lang="en-US" sz="1800" dirty="0"/>
              <a:t>Diamond &amp; </a:t>
            </a:r>
            <a:r>
              <a:rPr lang="en-US" sz="1800" dirty="0" err="1"/>
              <a:t>Hausman</a:t>
            </a:r>
            <a:r>
              <a:rPr lang="en-US" sz="1800" dirty="0"/>
              <a:t> (JEP, 1994) list a set of issues with contingent valuation surveys:</a:t>
            </a:r>
          </a:p>
          <a:p>
            <a:pPr marL="285750" indent="-285750">
              <a:buFont typeface="Arial" charset="0"/>
              <a:buChar char="•"/>
            </a:pPr>
            <a:r>
              <a:rPr lang="en-US" sz="1800" dirty="0">
                <a:latin typeface="+mn-lt"/>
              </a:rPr>
              <a:t>Credibility </a:t>
            </a:r>
            <a:r>
              <a:rPr lang="mr-IN" sz="1800" dirty="0">
                <a:latin typeface="+mn-lt"/>
              </a:rPr>
              <a:t>–</a:t>
            </a:r>
            <a:r>
              <a:rPr lang="en-US" sz="1800" dirty="0">
                <a:latin typeface="+mn-lt"/>
              </a:rPr>
              <a:t> are respondents answering the question the interviewer wants to ask?</a:t>
            </a:r>
          </a:p>
          <a:p>
            <a:pPr marL="285750" indent="-285750">
              <a:buFont typeface="Arial" charset="0"/>
              <a:buChar char="•"/>
            </a:pPr>
            <a:r>
              <a:rPr lang="en-US" sz="1800" dirty="0">
                <a:latin typeface="+mn-lt"/>
              </a:rPr>
              <a:t>Reliability </a:t>
            </a:r>
            <a:r>
              <a:rPr lang="mr-IN" sz="1800" dirty="0">
                <a:latin typeface="+mn-lt"/>
              </a:rPr>
              <a:t>–</a:t>
            </a:r>
            <a:r>
              <a:rPr lang="en-US" sz="1800" dirty="0">
                <a:latin typeface="+mn-lt"/>
              </a:rPr>
              <a:t> not putting your money where your mouth is</a:t>
            </a:r>
          </a:p>
          <a:p>
            <a:pPr marL="285750" indent="-285750">
              <a:buFont typeface="Arial" charset="0"/>
              <a:buChar char="•"/>
            </a:pPr>
            <a:r>
              <a:rPr lang="en-US" sz="1800" dirty="0">
                <a:latin typeface="+mn-lt"/>
              </a:rPr>
              <a:t>Precision </a:t>
            </a:r>
            <a:r>
              <a:rPr lang="mr-IN" sz="1800" dirty="0">
                <a:latin typeface="+mn-lt"/>
              </a:rPr>
              <a:t>–</a:t>
            </a:r>
            <a:r>
              <a:rPr lang="en-US" sz="1800" dirty="0">
                <a:latin typeface="+mn-lt"/>
              </a:rPr>
              <a:t> variability in responses</a:t>
            </a:r>
          </a:p>
          <a:p>
            <a:r>
              <a:rPr lang="en-US" sz="1800" dirty="0" smtClean="0"/>
              <a:t>Empirical evidence suggests that stated WTP from contingent valuations is inconsistent with economic theory, as well as with revealed preferences</a:t>
            </a:r>
          </a:p>
          <a:p>
            <a:pPr marL="285750" indent="-285750">
              <a:spcBef>
                <a:spcPts val="800"/>
              </a:spcBef>
              <a:buFont typeface="Arial" charset="0"/>
              <a:buChar char="•"/>
            </a:pPr>
            <a:r>
              <a:rPr lang="en-US" sz="1800" dirty="0" smtClean="0">
                <a:latin typeface="+mn-lt"/>
              </a:rPr>
              <a:t>Embedding effect </a:t>
            </a:r>
            <a:r>
              <a:rPr lang="mr-IN" sz="1800" dirty="0" smtClean="0">
                <a:latin typeface="+mn-lt"/>
              </a:rPr>
              <a:t>–</a:t>
            </a:r>
            <a:r>
              <a:rPr lang="en-US" sz="1800" dirty="0" smtClean="0">
                <a:latin typeface="+mn-lt"/>
              </a:rPr>
              <a:t> survey respondents do not form individual preferences about quantities of public goods in an abstract framework</a:t>
            </a:r>
          </a:p>
          <a:p>
            <a:pPr marL="650326" lvl="1" indent="-285750">
              <a:spcBef>
                <a:spcPts val="800"/>
              </a:spcBef>
              <a:buFont typeface="Arial" charset="0"/>
              <a:buChar char="•"/>
            </a:pPr>
            <a:r>
              <a:rPr lang="en-US" sz="1800" dirty="0" smtClean="0"/>
              <a:t>e.g. WTP </a:t>
            </a:r>
            <a:r>
              <a:rPr lang="en-US" sz="1800" dirty="0"/>
              <a:t>tends to be the same whether 1 lake or 5 lakes are </a:t>
            </a:r>
            <a:r>
              <a:rPr lang="en-US" sz="1800" dirty="0" smtClean="0"/>
              <a:t>cleaned</a:t>
            </a:r>
          </a:p>
          <a:p>
            <a:pPr>
              <a:spcBef>
                <a:spcPts val="800"/>
              </a:spcBef>
            </a:pPr>
            <a:endParaRPr lang="en-US" sz="1000" dirty="0" smtClean="0"/>
          </a:p>
          <a:p>
            <a:pPr>
              <a:spcBef>
                <a:spcPts val="800"/>
              </a:spcBef>
            </a:pPr>
            <a:r>
              <a:rPr lang="en-US" sz="1800" dirty="0" smtClean="0"/>
              <a:t>Diamond &amp; </a:t>
            </a:r>
            <a:r>
              <a:rPr lang="en-US" sz="1800" dirty="0" err="1" smtClean="0"/>
              <a:t>Hausman</a:t>
            </a:r>
            <a:r>
              <a:rPr lang="en-US" sz="1800" dirty="0" smtClean="0"/>
              <a:t> conclude that contingent valuation surveys inherently cannot measure the preferences they seek to measure, regardless of survey methods</a:t>
            </a:r>
            <a:endParaRPr lang="en-US" sz="1800" dirty="0"/>
          </a:p>
          <a:p>
            <a:pPr marL="650326" lvl="1" indent="-285750">
              <a:buFont typeface="Arial" charset="0"/>
              <a:buChar char="•"/>
            </a:pPr>
            <a:endParaRPr lang="en-US" sz="1800" dirty="0" smtClean="0">
              <a:latin typeface="+mn-lt"/>
            </a:endParaRPr>
          </a:p>
        </p:txBody>
      </p:sp>
    </p:spTree>
    <p:extLst>
      <p:ext uri="{BB962C8B-B14F-4D97-AF65-F5344CB8AC3E}">
        <p14:creationId xmlns:p14="http://schemas.microsoft.com/office/powerpoint/2010/main" val="176533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185761"/>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solidFill>
              </a:rPr>
              <a:t>Willingness to Pay for Environmental Quality</a:t>
            </a:r>
          </a:p>
          <a:p>
            <a:pPr marL="865188" lvl="1" indent="-407988">
              <a:spcBef>
                <a:spcPts val="600"/>
              </a:spcBef>
              <a:buFont typeface="+mj-lt"/>
              <a:buAutoNum type="alphaLcParenR"/>
            </a:pPr>
            <a:r>
              <a:rPr lang="en-US" sz="2000" dirty="0" smtClean="0">
                <a:solidFill>
                  <a:schemeClr val="bg2">
                    <a:lumMod val="65000"/>
                  </a:schemeClr>
                </a:solidFill>
              </a:rPr>
              <a:t>Theory of WTP</a:t>
            </a:r>
          </a:p>
          <a:p>
            <a:pPr marL="865188" lvl="1" indent="-407988">
              <a:spcBef>
                <a:spcPts val="600"/>
              </a:spcBef>
              <a:buFont typeface="+mj-lt"/>
              <a:buAutoNum type="alphaLcParenR"/>
            </a:pPr>
            <a:r>
              <a:rPr lang="en-US" sz="2000" dirty="0" smtClean="0">
                <a:solidFill>
                  <a:schemeClr val="bg2"/>
                </a:solidFill>
              </a:rPr>
              <a:t>Estimation of WTP</a:t>
            </a:r>
          </a:p>
          <a:p>
            <a:pPr marL="1428750" lvl="2" indent="-514350">
              <a:spcBef>
                <a:spcPts val="600"/>
              </a:spcBef>
              <a:buFont typeface="+mj-lt"/>
              <a:buAutoNum type="romanLcPeriod"/>
            </a:pPr>
            <a:r>
              <a:rPr lang="en-US" dirty="0">
                <a:solidFill>
                  <a:schemeClr val="bg2"/>
                </a:solidFill>
              </a:rPr>
              <a:t>Hedonic Method </a:t>
            </a:r>
            <a:r>
              <a:rPr lang="mr-IN" dirty="0">
                <a:solidFill>
                  <a:schemeClr val="bg2"/>
                </a:solidFill>
              </a:rPr>
              <a:t>–</a:t>
            </a:r>
            <a:r>
              <a:rPr lang="en-US" dirty="0">
                <a:solidFill>
                  <a:schemeClr val="bg2"/>
                </a:solidFill>
              </a:rPr>
              <a:t> Comprehensive</a:t>
            </a:r>
          </a:p>
          <a:p>
            <a:pPr marL="1428750" lvl="2" indent="-514350">
              <a:spcBef>
                <a:spcPts val="600"/>
              </a:spcBef>
              <a:buFont typeface="+mj-lt"/>
              <a:buAutoNum type="romanLcPeriod"/>
            </a:pPr>
            <a:r>
              <a:rPr lang="en-US" dirty="0">
                <a:solidFill>
                  <a:schemeClr val="bg2">
                    <a:lumMod val="65000"/>
                  </a:schemeClr>
                </a:solidFill>
              </a:rPr>
              <a:t>Health Production Function </a:t>
            </a:r>
            <a:r>
              <a:rPr lang="mr-IN" dirty="0">
                <a:solidFill>
                  <a:schemeClr val="bg2">
                    <a:lumMod val="65000"/>
                  </a:schemeClr>
                </a:solidFill>
              </a:rPr>
              <a:t>–</a:t>
            </a:r>
            <a:r>
              <a:rPr lang="en-US" dirty="0">
                <a:solidFill>
                  <a:schemeClr val="bg2">
                    <a:lumMod val="65000"/>
                  </a:schemeClr>
                </a:solidFill>
              </a:rPr>
              <a:t> By </a:t>
            </a:r>
            <a:r>
              <a:rPr lang="en-US" dirty="0" smtClean="0">
                <a:solidFill>
                  <a:schemeClr val="bg2">
                    <a:lumMod val="65000"/>
                  </a:schemeClr>
                </a:solidFill>
              </a:rPr>
              <a:t>Parts</a:t>
            </a:r>
            <a:endParaRPr lang="en-US" sz="2000" dirty="0" smtClean="0">
              <a:solidFill>
                <a:schemeClr val="bg2">
                  <a:lumMod val="65000"/>
                </a:schemeClr>
              </a:solidFill>
            </a:endParaRPr>
          </a:p>
          <a:p>
            <a:pPr marL="865188" lvl="1" indent="-407988">
              <a:spcBef>
                <a:spcPts val="600"/>
              </a:spcBef>
              <a:buFont typeface="+mj-lt"/>
              <a:buAutoNum type="alphaLcParenR"/>
            </a:pPr>
            <a:r>
              <a:rPr lang="en-US" sz="2000" dirty="0" smtClean="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smtClean="0">
                <a:solidFill>
                  <a:schemeClr val="bg2">
                    <a:lumMod val="65000"/>
                  </a:schemeClr>
                </a:solidFill>
              </a:rPr>
              <a:t>Value of a Statistical Life</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8395492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Hedonic Regression</a:t>
            </a:r>
            <a:endParaRPr lang="en-US" dirty="0"/>
          </a:p>
        </p:txBody>
      </p:sp>
      <p:sp>
        <p:nvSpPr>
          <p:cNvPr id="3" name="Content Placeholder 2"/>
          <p:cNvSpPr>
            <a:spLocks noGrp="1"/>
          </p:cNvSpPr>
          <p:nvPr>
            <p:ph sz="quarter" idx="12"/>
          </p:nvPr>
        </p:nvSpPr>
        <p:spPr>
          <a:xfrm>
            <a:off x="934442" y="2200047"/>
            <a:ext cx="7938987" cy="4127500"/>
          </a:xfrm>
        </p:spPr>
        <p:txBody>
          <a:bodyPr/>
          <a:lstStyle/>
          <a:p>
            <a:pPr marL="342900" indent="-342900">
              <a:spcBef>
                <a:spcPts val="800"/>
              </a:spcBef>
              <a:buFont typeface="Arial" charset="0"/>
              <a:buChar char="•"/>
            </a:pPr>
            <a:r>
              <a:rPr lang="en-US" sz="2000" dirty="0" smtClean="0">
                <a:latin typeface="+mn-lt"/>
              </a:rPr>
              <a:t>Consider the price of a house as a function of all of the house’s characteristics and each of these characteristics has a price attached to it:</a:t>
            </a:r>
          </a:p>
          <a:p>
            <a:pPr marL="707476" lvl="1" indent="-342900">
              <a:spcBef>
                <a:spcPts val="800"/>
              </a:spcBef>
              <a:buFont typeface="Arial" charset="0"/>
              <a:buChar char="•"/>
            </a:pPr>
            <a:r>
              <a:rPr lang="en-US" sz="2000" dirty="0" smtClean="0"/>
              <a:t>Square footage, # bedrooms, # bathrooms, neighborhood school quality, local environmental quality, etc.</a:t>
            </a:r>
          </a:p>
          <a:p>
            <a:pPr marL="342900" indent="-342900">
              <a:spcBef>
                <a:spcPts val="800"/>
              </a:spcBef>
              <a:buFont typeface="Arial" charset="0"/>
              <a:buChar char="•"/>
            </a:pPr>
            <a:r>
              <a:rPr lang="en-US" sz="2000" dirty="0" smtClean="0">
                <a:latin typeface="+mn-lt"/>
              </a:rPr>
              <a:t>If we could control for all the other attributes, but have exogenous variation in local environmental quality, then we could uncover how much people would be willing to pay for a reduction of X units of particulate pollution</a:t>
            </a:r>
          </a:p>
          <a:p>
            <a:pPr marL="707476" lvl="1" indent="-342900">
              <a:spcBef>
                <a:spcPts val="800"/>
              </a:spcBef>
              <a:buFont typeface="Arial" charset="0"/>
              <a:buChar char="•"/>
            </a:pPr>
            <a:r>
              <a:rPr lang="en-US" sz="2000" dirty="0" smtClean="0"/>
              <a:t>e.g. compare the prices of homes in places with 50 </a:t>
            </a:r>
            <a:r>
              <a:rPr lang="en-US" sz="2000" dirty="0" err="1" smtClean="0"/>
              <a:t>μg</a:t>
            </a:r>
            <a:r>
              <a:rPr lang="en-US" sz="2000" dirty="0" smtClean="0"/>
              <a:t>/m</a:t>
            </a:r>
            <a:r>
              <a:rPr lang="en-US" sz="2000" baseline="30000" dirty="0" smtClean="0"/>
              <a:t>3</a:t>
            </a:r>
            <a:r>
              <a:rPr lang="en-US" sz="2000" dirty="0" smtClean="0"/>
              <a:t> and 100 </a:t>
            </a:r>
            <a:r>
              <a:rPr lang="en-US" sz="2000" dirty="0" err="1"/>
              <a:t>μg</a:t>
            </a:r>
            <a:r>
              <a:rPr lang="en-US" sz="2000" dirty="0"/>
              <a:t>/m</a:t>
            </a:r>
            <a:r>
              <a:rPr lang="en-US" sz="2000" baseline="30000" dirty="0"/>
              <a:t>3</a:t>
            </a:r>
            <a:r>
              <a:rPr lang="en-US" sz="2000" dirty="0"/>
              <a:t> PM2.5 </a:t>
            </a:r>
            <a:r>
              <a:rPr lang="en-US" sz="2000" dirty="0" smtClean="0"/>
              <a:t>concentrations, given all other attributes held equal</a:t>
            </a:r>
            <a:endParaRPr lang="en-US" sz="2000" dirty="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45</a:t>
            </a:fld>
            <a:endParaRPr lang="en-US" dirty="0">
              <a:solidFill>
                <a:srgbClr val="268097">
                  <a:tint val="75000"/>
                </a:srgbClr>
              </a:solidFill>
            </a:endParaRPr>
          </a:p>
        </p:txBody>
      </p:sp>
      <p:pic>
        <p:nvPicPr>
          <p:cNvPr id="6" name="Picture 5"/>
          <p:cNvPicPr>
            <a:picLocks noChangeAspect="1"/>
          </p:cNvPicPr>
          <p:nvPr/>
        </p:nvPicPr>
        <p:blipFill>
          <a:blip r:embed="rId3"/>
          <a:stretch>
            <a:fillRect/>
          </a:stretch>
        </p:blipFill>
        <p:spPr>
          <a:xfrm>
            <a:off x="9070622" y="2345496"/>
            <a:ext cx="2888561" cy="3836601"/>
          </a:xfrm>
          <a:prstGeom prst="rect">
            <a:avLst/>
          </a:prstGeom>
        </p:spPr>
      </p:pic>
    </p:spTree>
    <p:extLst>
      <p:ext uri="{BB962C8B-B14F-4D97-AF65-F5344CB8AC3E}">
        <p14:creationId xmlns:p14="http://schemas.microsoft.com/office/powerpoint/2010/main" val="36162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6" y="1524000"/>
            <a:ext cx="10620403" cy="1015525"/>
          </a:xfrm>
        </p:spPr>
        <p:txBody>
          <a:bodyPr/>
          <a:lstStyle/>
          <a:p>
            <a:r>
              <a:rPr lang="en-US" sz="3000" dirty="0" smtClean="0"/>
              <a:t>Rosen </a:t>
            </a:r>
            <a:r>
              <a:rPr lang="mr-IN" sz="3000" dirty="0" smtClean="0"/>
              <a:t>–</a:t>
            </a:r>
            <a:r>
              <a:rPr lang="en-US" sz="3000" dirty="0" smtClean="0"/>
              <a:t> “Hedonic Prices and Implicit Markets” (1974)</a:t>
            </a:r>
            <a:endParaRPr lang="en-US" sz="3000"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46</a:t>
            </a:fld>
            <a:endParaRPr lang="en-US" dirty="0">
              <a:solidFill>
                <a:srgbClr val="268097">
                  <a:tint val="75000"/>
                </a:srgbClr>
              </a:solidFill>
            </a:endParaRPr>
          </a:p>
        </p:txBody>
      </p:sp>
      <p:pic>
        <p:nvPicPr>
          <p:cNvPr id="5" name="Picture 4"/>
          <p:cNvPicPr>
            <a:picLocks noChangeAspect="1"/>
          </p:cNvPicPr>
          <p:nvPr/>
        </p:nvPicPr>
        <p:blipFill>
          <a:blip r:embed="rId2"/>
          <a:stretch>
            <a:fillRect/>
          </a:stretch>
        </p:blipFill>
        <p:spPr>
          <a:xfrm>
            <a:off x="846666" y="2354858"/>
            <a:ext cx="5529036" cy="3693181"/>
          </a:xfrm>
          <a:prstGeom prst="rect">
            <a:avLst/>
          </a:prstGeom>
        </p:spPr>
      </p:pic>
      <p:sp>
        <p:nvSpPr>
          <p:cNvPr id="6" name="TextBox 5"/>
          <p:cNvSpPr txBox="1"/>
          <p:nvPr/>
        </p:nvSpPr>
        <p:spPr>
          <a:xfrm>
            <a:off x="6759146" y="2354859"/>
            <a:ext cx="4707922" cy="3416320"/>
          </a:xfrm>
          <a:prstGeom prst="rect">
            <a:avLst/>
          </a:prstGeom>
          <a:noFill/>
        </p:spPr>
        <p:txBody>
          <a:bodyPr wrap="square" rtlCol="0">
            <a:spAutoFit/>
          </a:bodyPr>
          <a:lstStyle/>
          <a:p>
            <a:r>
              <a:rPr lang="en-US" dirty="0" smtClean="0"/>
              <a:t>Consider a house as a vector of attributes (</a:t>
            </a:r>
            <a:r>
              <a:rPr lang="en-US" i="1" dirty="0" smtClean="0"/>
              <a:t>z</a:t>
            </a:r>
            <a:r>
              <a:rPr lang="en-US" i="1" baseline="-25000" dirty="0" smtClean="0"/>
              <a:t>1</a:t>
            </a:r>
            <a:r>
              <a:rPr lang="en-US" dirty="0" smtClean="0"/>
              <a:t>, </a:t>
            </a:r>
            <a:r>
              <a:rPr lang="en-US" i="1" dirty="0" smtClean="0"/>
              <a:t>z</a:t>
            </a:r>
            <a:r>
              <a:rPr lang="en-US" i="1" baseline="-25000" dirty="0" smtClean="0"/>
              <a:t>2</a:t>
            </a:r>
            <a:r>
              <a:rPr lang="en-US" dirty="0" smtClean="0"/>
              <a:t>, </a:t>
            </a:r>
            <a:r>
              <a:rPr lang="mr-IN" dirty="0" smtClean="0"/>
              <a:t>…</a:t>
            </a:r>
            <a:r>
              <a:rPr lang="en-US" dirty="0" smtClean="0"/>
              <a:t> </a:t>
            </a:r>
            <a:r>
              <a:rPr lang="en-US" i="1" dirty="0" err="1" smtClean="0"/>
              <a:t>z</a:t>
            </a:r>
            <a:r>
              <a:rPr lang="en-US" i="1" baseline="-25000" dirty="0" err="1" smtClean="0"/>
              <a:t>n</a:t>
            </a:r>
            <a:r>
              <a:rPr lang="en-US" dirty="0" smtClean="0"/>
              <a:t>). Let </a:t>
            </a:r>
            <a:r>
              <a:rPr lang="en-US" i="1" dirty="0" smtClean="0"/>
              <a:t>z</a:t>
            </a:r>
            <a:r>
              <a:rPr lang="en-US" i="1" baseline="-25000" dirty="0" smtClean="0"/>
              <a:t>1</a:t>
            </a:r>
            <a:r>
              <a:rPr lang="en-US" dirty="0" smtClean="0"/>
              <a:t> denote environmental quality. Suppose we can hold all the other attributes constant </a:t>
            </a:r>
            <a:r>
              <a:rPr lang="mr-IN" dirty="0" smtClean="0"/>
              <a:t>–</a:t>
            </a:r>
            <a:r>
              <a:rPr lang="en-US" dirty="0" smtClean="0"/>
              <a:t> this is what the asterisks indicate.</a:t>
            </a:r>
          </a:p>
          <a:p>
            <a:endParaRPr lang="en-US" dirty="0" smtClean="0"/>
          </a:p>
          <a:p>
            <a:r>
              <a:rPr lang="en-US" dirty="0" smtClean="0"/>
              <a:t>Let </a:t>
            </a:r>
            <a:r>
              <a:rPr lang="en-US" i="1" dirty="0" smtClean="0"/>
              <a:t>p</a:t>
            </a:r>
            <a:r>
              <a:rPr lang="en-US" dirty="0" smtClean="0"/>
              <a:t> be the market price of a house. </a:t>
            </a:r>
          </a:p>
          <a:p>
            <a:endParaRPr lang="en-US" dirty="0"/>
          </a:p>
          <a:p>
            <a:r>
              <a:rPr lang="en-US" dirty="0" smtClean="0"/>
              <a:t>First consider the demand side: Here, ϴ</a:t>
            </a:r>
            <a:r>
              <a:rPr lang="en-US" baseline="30000" dirty="0" smtClean="0"/>
              <a:t>1</a:t>
            </a:r>
            <a:r>
              <a:rPr lang="en-US" dirty="0" smtClean="0"/>
              <a:t> and ϴ</a:t>
            </a:r>
            <a:r>
              <a:rPr lang="en-US" baseline="30000" dirty="0" smtClean="0"/>
              <a:t>2</a:t>
            </a:r>
            <a:r>
              <a:rPr lang="en-US" dirty="0" smtClean="0"/>
              <a:t> are </a:t>
            </a:r>
            <a:r>
              <a:rPr lang="en-US" dirty="0" smtClean="0">
                <a:latin typeface="+mj-lt"/>
              </a:rPr>
              <a:t>bid curves </a:t>
            </a:r>
            <a:r>
              <a:rPr lang="mr-IN" dirty="0" smtClean="0"/>
              <a:t>–</a:t>
            </a:r>
            <a:r>
              <a:rPr lang="en-US" dirty="0" smtClean="0"/>
              <a:t> how much consumer 1 and 2 are willing to pay for a house with environmental quality </a:t>
            </a:r>
            <a:r>
              <a:rPr lang="en-US" i="1" dirty="0" smtClean="0"/>
              <a:t>z</a:t>
            </a:r>
            <a:r>
              <a:rPr lang="en-US" i="1" baseline="-25000" dirty="0" smtClean="0"/>
              <a:t>1</a:t>
            </a:r>
            <a:r>
              <a:rPr lang="en-US" dirty="0" smtClean="0"/>
              <a:t>.</a:t>
            </a:r>
            <a:endParaRPr lang="en-US" dirty="0"/>
          </a:p>
        </p:txBody>
      </p:sp>
    </p:spTree>
    <p:extLst>
      <p:ext uri="{BB962C8B-B14F-4D97-AF65-F5344CB8AC3E}">
        <p14:creationId xmlns:p14="http://schemas.microsoft.com/office/powerpoint/2010/main" val="572685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6" y="1524000"/>
            <a:ext cx="10620403" cy="1015525"/>
          </a:xfrm>
        </p:spPr>
        <p:txBody>
          <a:bodyPr/>
          <a:lstStyle/>
          <a:p>
            <a:r>
              <a:rPr lang="en-US" sz="3000" dirty="0" smtClean="0"/>
              <a:t>Rosen </a:t>
            </a:r>
            <a:r>
              <a:rPr lang="mr-IN" sz="3000" dirty="0" smtClean="0"/>
              <a:t>–</a:t>
            </a:r>
            <a:r>
              <a:rPr lang="en-US" sz="3000" dirty="0" smtClean="0"/>
              <a:t> “Hedonic Prices and Implicit Markets” (1974)</a:t>
            </a:r>
            <a:endParaRPr lang="en-US" sz="3000"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47</a:t>
            </a:fld>
            <a:endParaRPr lang="en-US" dirty="0">
              <a:solidFill>
                <a:srgbClr val="268097">
                  <a:tint val="75000"/>
                </a:srgbClr>
              </a:solidFill>
            </a:endParaRPr>
          </a:p>
        </p:txBody>
      </p:sp>
      <p:sp>
        <p:nvSpPr>
          <p:cNvPr id="6" name="TextBox 5"/>
          <p:cNvSpPr txBox="1"/>
          <p:nvPr/>
        </p:nvSpPr>
        <p:spPr>
          <a:xfrm>
            <a:off x="6759146" y="2354859"/>
            <a:ext cx="4707922" cy="3416320"/>
          </a:xfrm>
          <a:prstGeom prst="rect">
            <a:avLst/>
          </a:prstGeom>
          <a:noFill/>
        </p:spPr>
        <p:txBody>
          <a:bodyPr wrap="square" rtlCol="0">
            <a:spAutoFit/>
          </a:bodyPr>
          <a:lstStyle/>
          <a:p>
            <a:r>
              <a:rPr lang="en-US" dirty="0" smtClean="0"/>
              <a:t>Consider a house as a vector of attributes (</a:t>
            </a:r>
            <a:r>
              <a:rPr lang="en-US" i="1" dirty="0" smtClean="0"/>
              <a:t>z</a:t>
            </a:r>
            <a:r>
              <a:rPr lang="en-US" i="1" baseline="-25000" dirty="0" smtClean="0"/>
              <a:t>1</a:t>
            </a:r>
            <a:r>
              <a:rPr lang="en-US" dirty="0" smtClean="0"/>
              <a:t>, </a:t>
            </a:r>
            <a:r>
              <a:rPr lang="en-US" i="1" dirty="0" smtClean="0"/>
              <a:t>z</a:t>
            </a:r>
            <a:r>
              <a:rPr lang="en-US" i="1" baseline="-25000" dirty="0" smtClean="0"/>
              <a:t>2</a:t>
            </a:r>
            <a:r>
              <a:rPr lang="en-US" dirty="0" smtClean="0"/>
              <a:t>, </a:t>
            </a:r>
            <a:r>
              <a:rPr lang="mr-IN" dirty="0" smtClean="0"/>
              <a:t>…</a:t>
            </a:r>
            <a:r>
              <a:rPr lang="en-US" dirty="0" smtClean="0"/>
              <a:t> </a:t>
            </a:r>
            <a:r>
              <a:rPr lang="en-US" i="1" dirty="0" err="1" smtClean="0"/>
              <a:t>z</a:t>
            </a:r>
            <a:r>
              <a:rPr lang="en-US" i="1" baseline="-25000" dirty="0" err="1" smtClean="0"/>
              <a:t>n</a:t>
            </a:r>
            <a:r>
              <a:rPr lang="en-US" dirty="0" smtClean="0"/>
              <a:t>). Let </a:t>
            </a:r>
            <a:r>
              <a:rPr lang="en-US" i="1" dirty="0" smtClean="0"/>
              <a:t>z</a:t>
            </a:r>
            <a:r>
              <a:rPr lang="en-US" i="1" baseline="-25000" dirty="0" smtClean="0"/>
              <a:t>1</a:t>
            </a:r>
            <a:r>
              <a:rPr lang="en-US" dirty="0" smtClean="0"/>
              <a:t> denote environmental quality. Suppose we can hold all the other attributes constant </a:t>
            </a:r>
            <a:r>
              <a:rPr lang="mr-IN" dirty="0" smtClean="0"/>
              <a:t>–</a:t>
            </a:r>
            <a:r>
              <a:rPr lang="en-US" dirty="0" smtClean="0"/>
              <a:t> this is what the asterisks indicate.</a:t>
            </a:r>
          </a:p>
          <a:p>
            <a:endParaRPr lang="en-US" dirty="0" smtClean="0"/>
          </a:p>
          <a:p>
            <a:r>
              <a:rPr lang="en-US" dirty="0" smtClean="0"/>
              <a:t>Let </a:t>
            </a:r>
            <a:r>
              <a:rPr lang="en-US" i="1" dirty="0" smtClean="0"/>
              <a:t>p</a:t>
            </a:r>
            <a:r>
              <a:rPr lang="en-US" dirty="0" smtClean="0"/>
              <a:t> be the market price of a house. </a:t>
            </a:r>
          </a:p>
          <a:p>
            <a:endParaRPr lang="en-US" dirty="0"/>
          </a:p>
          <a:p>
            <a:r>
              <a:rPr lang="en-US" dirty="0" smtClean="0"/>
              <a:t>Now consider the supply side: ɸ</a:t>
            </a:r>
            <a:r>
              <a:rPr lang="en-US" baseline="30000" dirty="0" smtClean="0"/>
              <a:t>1</a:t>
            </a:r>
            <a:r>
              <a:rPr lang="en-US" dirty="0" smtClean="0"/>
              <a:t> and </a:t>
            </a:r>
            <a:r>
              <a:rPr lang="en-US" dirty="0"/>
              <a:t>ɸ</a:t>
            </a:r>
            <a:r>
              <a:rPr lang="en-US" baseline="30000" dirty="0" smtClean="0"/>
              <a:t>2</a:t>
            </a:r>
            <a:r>
              <a:rPr lang="en-US" dirty="0" smtClean="0"/>
              <a:t> are </a:t>
            </a:r>
            <a:r>
              <a:rPr lang="en-US" dirty="0" smtClean="0">
                <a:latin typeface="+mj-lt"/>
              </a:rPr>
              <a:t>offer curves </a:t>
            </a:r>
            <a:r>
              <a:rPr lang="mr-IN" dirty="0" smtClean="0"/>
              <a:t>–</a:t>
            </a:r>
            <a:r>
              <a:rPr lang="en-US" dirty="0" smtClean="0"/>
              <a:t> how much suppliers 1 and 2 must receive to build a house with environmental quality </a:t>
            </a:r>
            <a:r>
              <a:rPr lang="en-US" i="1" dirty="0" smtClean="0"/>
              <a:t>z</a:t>
            </a:r>
            <a:r>
              <a:rPr lang="en-US" i="1" baseline="-25000" dirty="0" smtClean="0"/>
              <a:t>1</a:t>
            </a:r>
            <a:r>
              <a:rPr lang="en-US" dirty="0" smtClean="0"/>
              <a:t>.</a:t>
            </a:r>
            <a:endParaRPr lang="en-US" dirty="0"/>
          </a:p>
        </p:txBody>
      </p:sp>
      <p:pic>
        <p:nvPicPr>
          <p:cNvPr id="4" name="Picture 3"/>
          <p:cNvPicPr>
            <a:picLocks noChangeAspect="1"/>
          </p:cNvPicPr>
          <p:nvPr/>
        </p:nvPicPr>
        <p:blipFill>
          <a:blip r:embed="rId3"/>
          <a:stretch>
            <a:fillRect/>
          </a:stretch>
        </p:blipFill>
        <p:spPr>
          <a:xfrm>
            <a:off x="869823" y="2241826"/>
            <a:ext cx="5643288" cy="4072476"/>
          </a:xfrm>
          <a:prstGeom prst="rect">
            <a:avLst/>
          </a:prstGeom>
        </p:spPr>
      </p:pic>
    </p:spTree>
    <p:extLst>
      <p:ext uri="{BB962C8B-B14F-4D97-AF65-F5344CB8AC3E}">
        <p14:creationId xmlns:p14="http://schemas.microsoft.com/office/powerpoint/2010/main" val="17580321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Equilibrium in the Hedonic Model</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48</a:t>
            </a:fld>
            <a:endParaRPr lang="en-US" dirty="0">
              <a:solidFill>
                <a:srgbClr val="268097">
                  <a:tint val="75000"/>
                </a:srgbClr>
              </a:solidFill>
            </a:endParaRPr>
          </a:p>
        </p:txBody>
      </p:sp>
      <p:sp>
        <p:nvSpPr>
          <p:cNvPr id="4" name="Content Placeholder 3"/>
          <p:cNvSpPr>
            <a:spLocks noGrp="1"/>
          </p:cNvSpPr>
          <p:nvPr>
            <p:ph sz="quarter" idx="12"/>
          </p:nvPr>
        </p:nvSpPr>
        <p:spPr>
          <a:xfrm>
            <a:off x="945593" y="2268867"/>
            <a:ext cx="3107495" cy="3989859"/>
          </a:xfrm>
        </p:spPr>
        <p:txBody>
          <a:bodyPr/>
          <a:lstStyle/>
          <a:p>
            <a:r>
              <a:rPr lang="en-US" sz="1800" dirty="0" smtClean="0">
                <a:latin typeface="+mn-lt"/>
              </a:rPr>
              <a:t>The points of tangency between consumer bid curves and supplier offer curves form a locus of equilibria that we call the </a:t>
            </a:r>
            <a:r>
              <a:rPr lang="en-US" sz="1800" dirty="0" smtClean="0"/>
              <a:t>hedonic price schedule</a:t>
            </a:r>
            <a:r>
              <a:rPr lang="en-US" sz="1800" dirty="0" smtClean="0">
                <a:latin typeface="+mn-lt"/>
              </a:rPr>
              <a:t>.</a:t>
            </a:r>
          </a:p>
          <a:p>
            <a:endParaRPr lang="en-US" sz="1800" dirty="0">
              <a:latin typeface="+mn-lt"/>
            </a:endParaRPr>
          </a:p>
          <a:p>
            <a:r>
              <a:rPr lang="en-US" sz="1800" dirty="0" smtClean="0">
                <a:latin typeface="+mn-lt"/>
              </a:rPr>
              <a:t>The slope of the hedonic price schedule is the MWTP! </a:t>
            </a:r>
            <a:endParaRPr lang="en-US" sz="1800" dirty="0">
              <a:latin typeface="+mn-lt"/>
            </a:endParaRPr>
          </a:p>
        </p:txBody>
      </p:sp>
      <p:pic>
        <p:nvPicPr>
          <p:cNvPr id="5" name="Picture 4"/>
          <p:cNvPicPr>
            <a:picLocks noChangeAspect="1"/>
          </p:cNvPicPr>
          <p:nvPr/>
        </p:nvPicPr>
        <p:blipFill>
          <a:blip r:embed="rId3"/>
          <a:stretch>
            <a:fillRect/>
          </a:stretch>
        </p:blipFill>
        <p:spPr>
          <a:xfrm>
            <a:off x="4053088" y="2183014"/>
            <a:ext cx="7767411" cy="4413078"/>
          </a:xfrm>
          <a:prstGeom prst="rect">
            <a:avLst/>
          </a:prstGeom>
        </p:spPr>
      </p:pic>
    </p:spTree>
    <p:extLst>
      <p:ext uri="{BB962C8B-B14F-4D97-AF65-F5344CB8AC3E}">
        <p14:creationId xmlns:p14="http://schemas.microsoft.com/office/powerpoint/2010/main" val="10544813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1077081"/>
          </a:xfrm>
        </p:spPr>
        <p:txBody>
          <a:bodyPr/>
          <a:lstStyle/>
          <a:p>
            <a:r>
              <a:rPr lang="en-US" dirty="0" smtClean="0"/>
              <a:t>Application of Hedonic Method: </a:t>
            </a:r>
            <a:br>
              <a:rPr lang="en-US" dirty="0" smtClean="0"/>
            </a:br>
            <a:r>
              <a:rPr lang="en-US" dirty="0" err="1" smtClean="0"/>
              <a:t>Chay</a:t>
            </a:r>
            <a:r>
              <a:rPr lang="en-US" dirty="0" smtClean="0"/>
              <a:t> &amp; Greenstone (JPE, 2005)</a:t>
            </a:r>
            <a:endParaRPr lang="en-US" dirty="0"/>
          </a:p>
        </p:txBody>
      </p:sp>
      <p:sp>
        <p:nvSpPr>
          <p:cNvPr id="3" name="Content Placeholder 2"/>
          <p:cNvSpPr>
            <a:spLocks noGrp="1"/>
          </p:cNvSpPr>
          <p:nvPr>
            <p:ph sz="quarter" idx="12"/>
          </p:nvPr>
        </p:nvSpPr>
        <p:spPr>
          <a:xfrm>
            <a:off x="846667" y="2712720"/>
            <a:ext cx="10529993" cy="3637280"/>
          </a:xfrm>
        </p:spPr>
        <p:txBody>
          <a:bodyPr/>
          <a:lstStyle/>
          <a:p>
            <a:pPr>
              <a:spcBef>
                <a:spcPts val="800"/>
              </a:spcBef>
            </a:pPr>
            <a:r>
              <a:rPr lang="en-US" sz="1800" dirty="0" smtClean="0"/>
              <a:t>Introduction</a:t>
            </a:r>
          </a:p>
          <a:p>
            <a:pPr marL="342900" indent="-342900">
              <a:spcBef>
                <a:spcPts val="800"/>
              </a:spcBef>
              <a:buFont typeface="Arial" charset="0"/>
              <a:buChar char="•"/>
            </a:pPr>
            <a:r>
              <a:rPr lang="en-US" sz="1800" dirty="0" smtClean="0">
                <a:latin typeface="+mn-lt"/>
              </a:rPr>
              <a:t>The 1970 Clean Air Act designated counties as “attainment” or “non-attainment” </a:t>
            </a:r>
          </a:p>
          <a:p>
            <a:pPr marL="707476" lvl="1" indent="-342900">
              <a:spcBef>
                <a:spcPts val="800"/>
              </a:spcBef>
              <a:buFont typeface="Arial" charset="0"/>
              <a:buChar char="•"/>
            </a:pPr>
            <a:r>
              <a:rPr lang="en-US" sz="1800" dirty="0" smtClean="0"/>
              <a:t>”Non-attainment” counties had stricter emissions controls, plant-specific regulations for each major source of pollution</a:t>
            </a:r>
          </a:p>
          <a:p>
            <a:pPr marL="707476" lvl="1" indent="-342900">
              <a:spcBef>
                <a:spcPts val="800"/>
              </a:spcBef>
              <a:buFont typeface="Arial" charset="0"/>
              <a:buChar char="•"/>
            </a:pPr>
            <a:r>
              <a:rPr lang="en-US" sz="1800" dirty="0" smtClean="0"/>
              <a:t>Non-attainment counties had 10 </a:t>
            </a:r>
            <a:r>
              <a:rPr lang="mr-IN" sz="1800" dirty="0" err="1"/>
              <a:t>mg</a:t>
            </a:r>
            <a:r>
              <a:rPr lang="mr-IN" sz="1800" dirty="0"/>
              <a:t>/m</a:t>
            </a:r>
            <a:r>
              <a:rPr lang="mr-IN" sz="1800" baseline="30000" dirty="0"/>
              <a:t>3</a:t>
            </a:r>
            <a:r>
              <a:rPr lang="mr-IN" sz="1800" dirty="0"/>
              <a:t> </a:t>
            </a:r>
            <a:r>
              <a:rPr lang="en-US" sz="1800" dirty="0" smtClean="0"/>
              <a:t>greater decline in TSPs, and 2.5% greater rise in house prices</a:t>
            </a:r>
          </a:p>
          <a:p>
            <a:pPr marL="707476" lvl="1" indent="-342900">
              <a:spcBef>
                <a:spcPts val="800"/>
              </a:spcBef>
              <a:buFont typeface="Arial" charset="0"/>
              <a:buChar char="•"/>
            </a:pPr>
            <a:endParaRPr lang="en-US" sz="1800" dirty="0" smtClean="0"/>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49</a:t>
            </a:fld>
            <a:endParaRPr lang="en-US" dirty="0">
              <a:solidFill>
                <a:srgbClr val="268097">
                  <a:tint val="75000"/>
                </a:srgbClr>
              </a:solidFill>
            </a:endParaRPr>
          </a:p>
        </p:txBody>
      </p:sp>
    </p:spTree>
    <p:extLst>
      <p:ext uri="{BB962C8B-B14F-4D97-AF65-F5344CB8AC3E}">
        <p14:creationId xmlns:p14="http://schemas.microsoft.com/office/powerpoint/2010/main" val="1285148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Mitigating Pollution in Electricity Production </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5</a:t>
            </a:fld>
            <a:endParaRPr lang="en-US" dirty="0">
              <a:solidFill>
                <a:srgbClr val="268097">
                  <a:tint val="75000"/>
                </a:srgbClr>
              </a:solidFill>
            </a:endParaRPr>
          </a:p>
        </p:txBody>
      </p:sp>
      <p:sp>
        <p:nvSpPr>
          <p:cNvPr id="4" name="Content Placeholder 3"/>
          <p:cNvSpPr>
            <a:spLocks noGrp="1"/>
          </p:cNvSpPr>
          <p:nvPr>
            <p:ph sz="quarter" idx="12"/>
          </p:nvPr>
        </p:nvSpPr>
        <p:spPr>
          <a:xfrm>
            <a:off x="8171727" y="2222500"/>
            <a:ext cx="3264060" cy="4127500"/>
          </a:xfrm>
        </p:spPr>
        <p:txBody>
          <a:bodyPr/>
          <a:lstStyle/>
          <a:p>
            <a:r>
              <a:rPr lang="en-US" sz="1800" dirty="0" smtClean="0">
                <a:latin typeface="+mn-lt"/>
              </a:rPr>
              <a:t>Installing capital-intensive pollution-mitigating equipment is one way of reducing emissions</a:t>
            </a:r>
          </a:p>
          <a:p>
            <a:r>
              <a:rPr lang="en-US" sz="1800" dirty="0" smtClean="0">
                <a:latin typeface="+mn-lt"/>
              </a:rPr>
              <a:t>It is the most commonly prescribed choice by command-and-control regulations.</a:t>
            </a:r>
          </a:p>
          <a:p>
            <a:r>
              <a:rPr lang="en-US" sz="1800" dirty="0" smtClean="0">
                <a:latin typeface="+mn-lt"/>
              </a:rPr>
              <a:t>But there are often cheaper alternatives for emissions reduction, e.g. fuel-switching</a:t>
            </a:r>
            <a:endParaRPr lang="en-US" sz="1800" dirty="0">
              <a:latin typeface="+mn-lt"/>
            </a:endParaRPr>
          </a:p>
        </p:txBody>
      </p:sp>
      <p:pic>
        <p:nvPicPr>
          <p:cNvPr id="5" name="Exhaust Gas Scrubber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2405" y="2206655"/>
            <a:ext cx="7088851" cy="3987479"/>
          </a:xfrm>
          <a:prstGeom prst="rect">
            <a:avLst/>
          </a:prstGeom>
        </p:spPr>
      </p:pic>
    </p:spTree>
    <p:extLst>
      <p:ext uri="{BB962C8B-B14F-4D97-AF65-F5344CB8AC3E}">
        <p14:creationId xmlns:p14="http://schemas.microsoft.com/office/powerpoint/2010/main" val="7373209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Chay</a:t>
            </a:r>
            <a:r>
              <a:rPr lang="en-US" dirty="0"/>
              <a:t> &amp; Greenstone (JPE, 2005)</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50</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5225694" cy="4127500"/>
          </a:xfrm>
        </p:spPr>
        <p:txBody>
          <a:bodyPr/>
          <a:lstStyle/>
          <a:p>
            <a:r>
              <a:rPr lang="en-US" sz="1800" dirty="0" smtClean="0"/>
              <a:t>Method</a:t>
            </a:r>
          </a:p>
          <a:p>
            <a:r>
              <a:rPr lang="en-US" sz="1800" dirty="0" smtClean="0">
                <a:latin typeface="+mn-lt"/>
              </a:rPr>
              <a:t>Paper finds that nonattainment counties had a 5 </a:t>
            </a:r>
            <a:r>
              <a:rPr lang="en-US" sz="1800" dirty="0" err="1" smtClean="0">
                <a:latin typeface="+mn-lt"/>
              </a:rPr>
              <a:t>μg</a:t>
            </a:r>
            <a:r>
              <a:rPr lang="en-US" sz="1800" dirty="0" smtClean="0">
                <a:latin typeface="+mn-lt"/>
              </a:rPr>
              <a:t>/m</a:t>
            </a:r>
            <a:r>
              <a:rPr lang="en-US" sz="1800" baseline="30000" dirty="0" smtClean="0">
                <a:latin typeface="+mn-lt"/>
              </a:rPr>
              <a:t>3</a:t>
            </a:r>
            <a:r>
              <a:rPr lang="en-US" sz="1800" dirty="0" smtClean="0">
                <a:latin typeface="+mn-lt"/>
              </a:rPr>
              <a:t> larger decline in TSP concentrations, relative to attainment counties, between 1970 and 1980.</a:t>
            </a:r>
          </a:p>
        </p:txBody>
      </p:sp>
      <p:pic>
        <p:nvPicPr>
          <p:cNvPr id="6" name="Picture 5"/>
          <p:cNvPicPr>
            <a:picLocks noChangeAspect="1"/>
          </p:cNvPicPr>
          <p:nvPr/>
        </p:nvPicPr>
        <p:blipFill>
          <a:blip r:embed="rId3"/>
          <a:stretch>
            <a:fillRect/>
          </a:stretch>
        </p:blipFill>
        <p:spPr>
          <a:xfrm>
            <a:off x="5926667" y="2222499"/>
            <a:ext cx="5740614" cy="4448643"/>
          </a:xfrm>
          <a:prstGeom prst="rect">
            <a:avLst/>
          </a:prstGeom>
        </p:spPr>
      </p:pic>
    </p:spTree>
    <p:extLst>
      <p:ext uri="{BB962C8B-B14F-4D97-AF65-F5344CB8AC3E}">
        <p14:creationId xmlns:p14="http://schemas.microsoft.com/office/powerpoint/2010/main" val="14901266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Chay</a:t>
            </a:r>
            <a:r>
              <a:rPr lang="en-US" dirty="0"/>
              <a:t> &amp; Greenstone (JPE, 2005)</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51</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5225694" cy="4127500"/>
          </a:xfrm>
        </p:spPr>
        <p:txBody>
          <a:bodyPr/>
          <a:lstStyle/>
          <a:p>
            <a:r>
              <a:rPr lang="en-US" sz="1800" dirty="0" smtClean="0"/>
              <a:t>Method</a:t>
            </a:r>
          </a:p>
          <a:p>
            <a:r>
              <a:rPr lang="en-US" sz="1800" dirty="0" smtClean="0">
                <a:latin typeface="+mn-lt"/>
              </a:rPr>
              <a:t>Paper finds that nonattainment counties had a 2.5% larger increase in housing prices, relative to attainment counties, between 1970 and 1980.</a:t>
            </a:r>
          </a:p>
        </p:txBody>
      </p:sp>
      <p:pic>
        <p:nvPicPr>
          <p:cNvPr id="5" name="Picture 4"/>
          <p:cNvPicPr>
            <a:picLocks noChangeAspect="1"/>
          </p:cNvPicPr>
          <p:nvPr/>
        </p:nvPicPr>
        <p:blipFill>
          <a:blip r:embed="rId3"/>
          <a:stretch>
            <a:fillRect/>
          </a:stretch>
        </p:blipFill>
        <p:spPr>
          <a:xfrm>
            <a:off x="6232999" y="2222500"/>
            <a:ext cx="5631889" cy="4298950"/>
          </a:xfrm>
          <a:prstGeom prst="rect">
            <a:avLst/>
          </a:prstGeom>
        </p:spPr>
      </p:pic>
    </p:spTree>
    <p:extLst>
      <p:ext uri="{BB962C8B-B14F-4D97-AF65-F5344CB8AC3E}">
        <p14:creationId xmlns:p14="http://schemas.microsoft.com/office/powerpoint/2010/main" val="6445513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Chay</a:t>
            </a:r>
            <a:r>
              <a:rPr lang="en-US" dirty="0" smtClean="0"/>
              <a:t> &amp; Greenstone (JPE, 2005)</a:t>
            </a:r>
            <a:endParaRPr lang="en-US" dirty="0"/>
          </a:p>
        </p:txBody>
      </p:sp>
      <p:sp>
        <p:nvSpPr>
          <p:cNvPr id="3" name="Content Placeholder 2"/>
          <p:cNvSpPr>
            <a:spLocks noGrp="1"/>
          </p:cNvSpPr>
          <p:nvPr>
            <p:ph sz="quarter" idx="12"/>
          </p:nvPr>
        </p:nvSpPr>
        <p:spPr>
          <a:xfrm>
            <a:off x="846667" y="2222500"/>
            <a:ext cx="10360911" cy="4127500"/>
          </a:xfrm>
        </p:spPr>
        <p:txBody>
          <a:bodyPr/>
          <a:lstStyle/>
          <a:p>
            <a:pPr>
              <a:spcBef>
                <a:spcPts val="800"/>
              </a:spcBef>
            </a:pPr>
            <a:r>
              <a:rPr lang="en-US" sz="1800" dirty="0" smtClean="0"/>
              <a:t>Results</a:t>
            </a:r>
          </a:p>
          <a:p>
            <a:pPr marL="342900" indent="-342900">
              <a:spcBef>
                <a:spcPts val="800"/>
              </a:spcBef>
              <a:buFont typeface="Arial" charset="0"/>
              <a:buChar char="•"/>
            </a:pPr>
            <a:r>
              <a:rPr lang="en-US" sz="1800" dirty="0" smtClean="0">
                <a:latin typeface="+mn-lt"/>
              </a:rPr>
              <a:t>Authors uncovered marginal WTP estimate of 0.20% to 0.35% increase in house prices for a 1% decline in TSP concentrations</a:t>
            </a:r>
          </a:p>
          <a:p>
            <a:pPr marL="342900" indent="-342900">
              <a:spcBef>
                <a:spcPts val="800"/>
              </a:spcBef>
              <a:buFont typeface="Arial" charset="0"/>
              <a:buChar char="•"/>
            </a:pPr>
            <a:r>
              <a:rPr lang="en-US" sz="1800" dirty="0" smtClean="0">
                <a:latin typeface="+mn-lt"/>
              </a:rPr>
              <a:t>WTP for late 1970s reductions in TSPs in non-attainment counties was $63 billion in 2001 dollars</a:t>
            </a:r>
            <a:endParaRPr lang="en-US" sz="1800" dirty="0">
              <a:latin typeface="+mn-lt"/>
            </a:endParaRPr>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52</a:t>
            </a:fld>
            <a:endParaRPr lang="en-US" dirty="0">
              <a:solidFill>
                <a:srgbClr val="268097">
                  <a:tint val="75000"/>
                </a:srgbClr>
              </a:solidFill>
            </a:endParaRPr>
          </a:p>
        </p:txBody>
      </p:sp>
    </p:spTree>
    <p:extLst>
      <p:ext uri="{BB962C8B-B14F-4D97-AF65-F5344CB8AC3E}">
        <p14:creationId xmlns:p14="http://schemas.microsoft.com/office/powerpoint/2010/main" val="4729024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185761"/>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solidFill>
              </a:rPr>
              <a:t>Willingness to Pay for Environmental Quality</a:t>
            </a:r>
          </a:p>
          <a:p>
            <a:pPr marL="865188" lvl="1" indent="-407988">
              <a:spcBef>
                <a:spcPts val="600"/>
              </a:spcBef>
              <a:buFont typeface="+mj-lt"/>
              <a:buAutoNum type="alphaLcParenR"/>
            </a:pPr>
            <a:r>
              <a:rPr lang="en-US" sz="2000" dirty="0" smtClean="0">
                <a:solidFill>
                  <a:schemeClr val="bg2">
                    <a:lumMod val="65000"/>
                  </a:schemeClr>
                </a:solidFill>
              </a:rPr>
              <a:t>Theory of WTP</a:t>
            </a:r>
          </a:p>
          <a:p>
            <a:pPr marL="865188" lvl="1" indent="-407988">
              <a:spcBef>
                <a:spcPts val="600"/>
              </a:spcBef>
              <a:buFont typeface="+mj-lt"/>
              <a:buAutoNum type="alphaLcParenR"/>
            </a:pPr>
            <a:r>
              <a:rPr lang="en-US" sz="2000" dirty="0" smtClean="0">
                <a:solidFill>
                  <a:schemeClr val="bg2"/>
                </a:solidFill>
              </a:rPr>
              <a:t>Estimation of WTP</a:t>
            </a:r>
          </a:p>
          <a:p>
            <a:pPr marL="1428750" lvl="2" indent="-514350">
              <a:spcBef>
                <a:spcPts val="600"/>
              </a:spcBef>
              <a:buFont typeface="+mj-lt"/>
              <a:buAutoNum type="romanLcPeriod"/>
            </a:pPr>
            <a:r>
              <a:rPr lang="en-US" dirty="0">
                <a:solidFill>
                  <a:schemeClr val="bg2">
                    <a:lumMod val="65000"/>
                  </a:schemeClr>
                </a:solidFill>
              </a:rPr>
              <a:t>Hedonic Method </a:t>
            </a:r>
            <a:r>
              <a:rPr lang="mr-IN" dirty="0">
                <a:solidFill>
                  <a:schemeClr val="bg2">
                    <a:lumMod val="65000"/>
                  </a:schemeClr>
                </a:solidFill>
              </a:rPr>
              <a:t>–</a:t>
            </a:r>
            <a:r>
              <a:rPr lang="en-US" dirty="0">
                <a:solidFill>
                  <a:schemeClr val="bg2">
                    <a:lumMod val="65000"/>
                  </a:schemeClr>
                </a:solidFill>
              </a:rPr>
              <a:t> Comprehensive</a:t>
            </a:r>
          </a:p>
          <a:p>
            <a:pPr marL="1428750" lvl="2" indent="-514350">
              <a:spcBef>
                <a:spcPts val="600"/>
              </a:spcBef>
              <a:buFont typeface="+mj-lt"/>
              <a:buAutoNum type="romanLcPeriod"/>
            </a:pPr>
            <a:r>
              <a:rPr lang="en-US" dirty="0">
                <a:solidFill>
                  <a:schemeClr val="bg2"/>
                </a:solidFill>
              </a:rPr>
              <a:t>Health Production Function </a:t>
            </a:r>
            <a:r>
              <a:rPr lang="mr-IN" dirty="0">
                <a:solidFill>
                  <a:schemeClr val="bg2"/>
                </a:solidFill>
              </a:rPr>
              <a:t>–</a:t>
            </a:r>
            <a:r>
              <a:rPr lang="en-US" dirty="0">
                <a:solidFill>
                  <a:schemeClr val="bg2"/>
                </a:solidFill>
              </a:rPr>
              <a:t> By </a:t>
            </a:r>
            <a:r>
              <a:rPr lang="en-US" dirty="0" smtClean="0">
                <a:solidFill>
                  <a:schemeClr val="bg2"/>
                </a:solidFill>
              </a:rPr>
              <a:t>Parts</a:t>
            </a:r>
            <a:endParaRPr lang="en-US" sz="2000" dirty="0" smtClean="0">
              <a:solidFill>
                <a:schemeClr val="bg2"/>
              </a:solidFill>
            </a:endParaRPr>
          </a:p>
          <a:p>
            <a:pPr marL="865188" lvl="1" indent="-407988">
              <a:spcBef>
                <a:spcPts val="600"/>
              </a:spcBef>
              <a:buFont typeface="+mj-lt"/>
              <a:buAutoNum type="alphaLcParenR"/>
            </a:pPr>
            <a:r>
              <a:rPr lang="en-US" sz="2000" dirty="0" smtClean="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smtClean="0">
                <a:solidFill>
                  <a:schemeClr val="bg2">
                    <a:lumMod val="65000"/>
                  </a:schemeClr>
                </a:solidFill>
              </a:rPr>
              <a:t>Value of a Statistical Life</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2031850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2072640" y="4632960"/>
            <a:ext cx="2316480" cy="902208"/>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Deriving WTP </a:t>
            </a:r>
            <a:r>
              <a:rPr lang="mr-IN" dirty="0"/>
              <a:t>–</a:t>
            </a:r>
            <a:r>
              <a:rPr lang="en-US" dirty="0"/>
              <a:t> Separation into Components </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54</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31136"/>
            <a:ext cx="5184925" cy="4118864"/>
          </a:xfrm>
        </p:spPr>
        <p:txBody>
          <a:bodyPr/>
          <a:lstStyle/>
          <a:p>
            <a:r>
              <a:rPr lang="en-US" sz="1800" dirty="0" smtClean="0">
                <a:latin typeface="+mn-lt"/>
              </a:rPr>
              <a:t>Review: MWTP equals the absolute value of the slope of the indifference curve</a:t>
            </a:r>
          </a:p>
          <a:p>
            <a:r>
              <a:rPr lang="en-US" sz="1800" dirty="0" smtClean="0">
                <a:latin typeface="+mn-lt"/>
              </a:rPr>
              <a:t>But we can also mathematically derive MWTP. </a:t>
            </a:r>
          </a:p>
          <a:p>
            <a:r>
              <a:rPr lang="en-US" sz="1800" dirty="0" smtClean="0">
                <a:latin typeface="+mn-lt"/>
              </a:rPr>
              <a:t>Suppose that sick days </a:t>
            </a:r>
            <a:r>
              <a:rPr lang="en-US" sz="1800" b="1" i="1" dirty="0" smtClean="0">
                <a:latin typeface="+mn-lt"/>
              </a:rPr>
              <a:t>s</a:t>
            </a:r>
            <a:r>
              <a:rPr lang="en-US" sz="1800" dirty="0" smtClean="0">
                <a:latin typeface="+mn-lt"/>
              </a:rPr>
              <a:t> depend on pollution dose </a:t>
            </a:r>
            <a:r>
              <a:rPr lang="en-US" sz="1800" b="1" i="1" dirty="0" smtClean="0">
                <a:latin typeface="+mn-lt"/>
              </a:rPr>
              <a:t>d</a:t>
            </a:r>
            <a:r>
              <a:rPr lang="en-US" sz="1800" dirty="0" smtClean="0">
                <a:latin typeface="+mn-lt"/>
              </a:rPr>
              <a:t>. The dose </a:t>
            </a:r>
            <a:r>
              <a:rPr lang="en-US" sz="1800" b="1" i="1" dirty="0" smtClean="0">
                <a:latin typeface="+mn-lt"/>
              </a:rPr>
              <a:t>d</a:t>
            </a:r>
            <a:r>
              <a:rPr lang="en-US" sz="1800" dirty="0" smtClean="0">
                <a:latin typeface="+mn-lt"/>
              </a:rPr>
              <a:t> in turn depends on pollution concentration </a:t>
            </a:r>
            <a:r>
              <a:rPr lang="en-US" sz="1800" b="1" i="1" dirty="0" smtClean="0">
                <a:latin typeface="+mn-lt"/>
              </a:rPr>
              <a:t>c</a:t>
            </a:r>
            <a:r>
              <a:rPr lang="en-US" sz="1800" dirty="0" smtClean="0">
                <a:latin typeface="+mn-lt"/>
              </a:rPr>
              <a:t> and defensive behavior </a:t>
            </a:r>
            <a:r>
              <a:rPr lang="en-US" sz="1800" b="1" i="1" dirty="0" smtClean="0">
                <a:latin typeface="+mn-lt"/>
              </a:rPr>
              <a:t>a</a:t>
            </a:r>
            <a:r>
              <a:rPr lang="en-US" sz="1800" dirty="0" smtClean="0">
                <a:latin typeface="+mn-lt"/>
              </a:rPr>
              <a:t>:</a:t>
            </a:r>
          </a:p>
          <a:p>
            <a:endParaRPr lang="en-US" sz="1800" dirty="0" smtClean="0">
              <a:latin typeface="+mn-lt"/>
            </a:endParaRPr>
          </a:p>
          <a:p>
            <a:endParaRPr lang="en-US" sz="1800" dirty="0" smtClean="0">
              <a:latin typeface="+mn-lt"/>
            </a:endParaRPr>
          </a:p>
          <a:p>
            <a:endParaRPr lang="en-US" sz="1800" dirty="0" smtClean="0">
              <a:latin typeface="+mn-lt"/>
            </a:endParaRP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9009" y="4931470"/>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029009" y="4523232"/>
            <a:ext cx="322524" cy="369332"/>
          </a:xfrm>
          <a:prstGeom prst="rect">
            <a:avLst/>
          </a:prstGeom>
          <a:noFill/>
        </p:spPr>
        <p:txBody>
          <a:bodyPr wrap="none" rtlCol="0">
            <a:spAutoFit/>
          </a:bodyPr>
          <a:lstStyle/>
          <a:p>
            <a:r>
              <a:rPr lang="en-US" b="1" i="1" dirty="0" smtClean="0">
                <a:latin typeface="Courier New" charset="0"/>
                <a:ea typeface="Courier New" charset="0"/>
                <a:cs typeface="Courier New" charset="0"/>
              </a:rPr>
              <a:t>A</a:t>
            </a:r>
            <a:endParaRPr lang="en-US" b="1" i="1" dirty="0">
              <a:latin typeface="Courier New" charset="0"/>
              <a:ea typeface="Courier New" charset="0"/>
              <a:cs typeface="Courier New" charset="0"/>
            </a:endParaRPr>
          </a:p>
        </p:txBody>
      </p:sp>
      <p:sp>
        <p:nvSpPr>
          <p:cNvPr id="15" name="TextBox 14"/>
          <p:cNvSpPr txBox="1"/>
          <p:nvPr/>
        </p:nvSpPr>
        <p:spPr>
          <a:xfrm>
            <a:off x="4649135" y="5811262"/>
            <a:ext cx="1378633" cy="784830"/>
          </a:xfrm>
          <a:prstGeom prst="rect">
            <a:avLst/>
          </a:prstGeom>
          <a:noFill/>
        </p:spPr>
        <p:txBody>
          <a:bodyPr wrap="square" rtlCol="0">
            <a:spAutoFit/>
          </a:bodyPr>
          <a:lstStyle/>
          <a:p>
            <a:pPr algn="ctr"/>
            <a:r>
              <a:rPr lang="en-US" sz="1500" dirty="0" smtClean="0"/>
              <a:t>Units of environ. quality</a:t>
            </a:r>
            <a:endParaRPr lang="en-US" sz="1500" dirty="0"/>
          </a:p>
        </p:txBody>
      </p:sp>
      <p:sp>
        <p:nvSpPr>
          <p:cNvPr id="16" name="TextBox 15"/>
          <p:cNvSpPr txBox="1"/>
          <p:nvPr/>
        </p:nvSpPr>
        <p:spPr>
          <a:xfrm>
            <a:off x="0" y="2395958"/>
            <a:ext cx="1144123" cy="954107"/>
          </a:xfrm>
          <a:prstGeom prst="rect">
            <a:avLst/>
          </a:prstGeom>
          <a:noFill/>
        </p:spPr>
        <p:txBody>
          <a:bodyPr wrap="square" rtlCol="0">
            <a:spAutoFit/>
          </a:bodyPr>
          <a:lstStyle/>
          <a:p>
            <a:pPr algn="ctr"/>
            <a:r>
              <a:rPr lang="en-US" sz="1400" dirty="0" smtClean="0"/>
              <a:t>$ money for composite good</a:t>
            </a:r>
            <a:endParaRPr lang="en-US" sz="1400" dirty="0"/>
          </a:p>
        </p:txBody>
      </p:sp>
      <p:pic>
        <p:nvPicPr>
          <p:cNvPr id="8" name="Picture 7"/>
          <p:cNvPicPr>
            <a:picLocks noChangeAspect="1"/>
          </p:cNvPicPr>
          <p:nvPr/>
        </p:nvPicPr>
        <p:blipFill>
          <a:blip r:embed="rId3"/>
          <a:stretch>
            <a:fillRect/>
          </a:stretch>
        </p:blipFill>
        <p:spPr>
          <a:xfrm>
            <a:off x="7713809" y="4791964"/>
            <a:ext cx="1778000" cy="584200"/>
          </a:xfrm>
          <a:prstGeom prst="rect">
            <a:avLst/>
          </a:prstGeom>
        </p:spPr>
      </p:pic>
    </p:spTree>
    <p:extLst>
      <p:ext uri="{BB962C8B-B14F-4D97-AF65-F5344CB8AC3E}">
        <p14:creationId xmlns:p14="http://schemas.microsoft.com/office/powerpoint/2010/main" val="19804545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Deriving WTP </a:t>
            </a:r>
            <a:r>
              <a:rPr lang="mr-IN" dirty="0" smtClean="0"/>
              <a:t>–</a:t>
            </a:r>
            <a:r>
              <a:rPr lang="en-US" dirty="0" smtClean="0"/>
              <a:t> Separation into Components </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55</a:t>
            </a:fld>
            <a:endParaRPr lang="en-US" dirty="0">
              <a:solidFill>
                <a:srgbClr val="268097">
                  <a:tint val="75000"/>
                </a:srgbClr>
              </a:solidFill>
            </a:endParaRPr>
          </a:p>
        </p:txBody>
      </p:sp>
      <p:sp>
        <p:nvSpPr>
          <p:cNvPr id="24" name="TextBox 23"/>
          <p:cNvSpPr txBox="1"/>
          <p:nvPr/>
        </p:nvSpPr>
        <p:spPr>
          <a:xfrm>
            <a:off x="846667" y="2265974"/>
            <a:ext cx="9811265" cy="584775"/>
          </a:xfrm>
          <a:prstGeom prst="rect">
            <a:avLst/>
          </a:prstGeom>
          <a:noFill/>
        </p:spPr>
        <p:txBody>
          <a:bodyPr wrap="square" rtlCol="0">
            <a:spAutoFit/>
          </a:bodyPr>
          <a:lstStyle/>
          <a:p>
            <a:r>
              <a:rPr lang="en-US" sz="1600" dirty="0" smtClean="0"/>
              <a:t>The partial effect of ambient pollution on sick days is a sum of the total derivative and the indirect effect of defensive behavior: </a:t>
            </a:r>
            <a:endParaRPr lang="en-US" sz="1600" dirty="0"/>
          </a:p>
        </p:txBody>
      </p:sp>
      <p:sp>
        <p:nvSpPr>
          <p:cNvPr id="25" name="Left Brace 24"/>
          <p:cNvSpPr/>
          <p:nvPr/>
        </p:nvSpPr>
        <p:spPr>
          <a:xfrm rot="5400000" flipH="1">
            <a:off x="6141059" y="5443412"/>
            <a:ext cx="121196" cy="74234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5473699" y="5935989"/>
            <a:ext cx="1482017" cy="646331"/>
          </a:xfrm>
          <a:prstGeom prst="rect">
            <a:avLst/>
          </a:prstGeom>
          <a:noFill/>
        </p:spPr>
        <p:txBody>
          <a:bodyPr wrap="square" rtlCol="0">
            <a:spAutoFit/>
          </a:bodyPr>
          <a:lstStyle/>
          <a:p>
            <a:pPr algn="ctr"/>
            <a:r>
              <a:rPr lang="en-US" sz="1200" dirty="0" smtClean="0">
                <a:latin typeface="+mj-lt"/>
              </a:rPr>
              <a:t>Cost of </a:t>
            </a:r>
            <a:r>
              <a:rPr lang="en-US" sz="1200" smtClean="0">
                <a:latin typeface="+mj-lt"/>
              </a:rPr>
              <a:t>defensive investments</a:t>
            </a:r>
            <a:endParaRPr lang="en-US" sz="1200" dirty="0">
              <a:latin typeface="+mj-lt"/>
            </a:endParaRPr>
          </a:p>
        </p:txBody>
      </p:sp>
      <p:sp>
        <p:nvSpPr>
          <p:cNvPr id="27" name="Left Brace 26"/>
          <p:cNvSpPr/>
          <p:nvPr/>
        </p:nvSpPr>
        <p:spPr>
          <a:xfrm rot="16200000" flipH="1">
            <a:off x="7768747" y="4269055"/>
            <a:ext cx="170469" cy="11068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7167200" y="4233713"/>
            <a:ext cx="2091100" cy="461665"/>
          </a:xfrm>
          <a:prstGeom prst="rect">
            <a:avLst/>
          </a:prstGeom>
          <a:noFill/>
        </p:spPr>
        <p:txBody>
          <a:bodyPr wrap="square" rtlCol="0">
            <a:spAutoFit/>
          </a:bodyPr>
          <a:lstStyle/>
          <a:p>
            <a:r>
              <a:rPr lang="en-US" sz="1200" smtClean="0"/>
              <a:t>Disutility of sickness (includes mortality) </a:t>
            </a:r>
            <a:endParaRPr lang="en-US" sz="1200" dirty="0"/>
          </a:p>
        </p:txBody>
      </p:sp>
      <p:sp>
        <p:nvSpPr>
          <p:cNvPr id="29" name="Left Brace 28"/>
          <p:cNvSpPr/>
          <p:nvPr/>
        </p:nvSpPr>
        <p:spPr>
          <a:xfrm rot="5400000" flipH="1">
            <a:off x="4727720" y="5522904"/>
            <a:ext cx="136263" cy="5682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p:cNvSpPr txBox="1"/>
          <p:nvPr/>
        </p:nvSpPr>
        <p:spPr>
          <a:xfrm>
            <a:off x="4245975" y="5935989"/>
            <a:ext cx="1099752" cy="276999"/>
          </a:xfrm>
          <a:prstGeom prst="rect">
            <a:avLst/>
          </a:prstGeom>
          <a:noFill/>
        </p:spPr>
        <p:txBody>
          <a:bodyPr wrap="square" rtlCol="0">
            <a:spAutoFit/>
          </a:bodyPr>
          <a:lstStyle/>
          <a:p>
            <a:pPr algn="ctr"/>
            <a:r>
              <a:rPr lang="en-US" sz="1200" dirty="0" smtClean="0"/>
              <a:t>Income </a:t>
            </a:r>
          </a:p>
        </p:txBody>
      </p:sp>
      <p:pic>
        <p:nvPicPr>
          <p:cNvPr id="4" name="Picture 3"/>
          <p:cNvPicPr>
            <a:picLocks noChangeAspect="1"/>
          </p:cNvPicPr>
          <p:nvPr/>
        </p:nvPicPr>
        <p:blipFill>
          <a:blip r:embed="rId3"/>
          <a:stretch>
            <a:fillRect/>
          </a:stretch>
        </p:blipFill>
        <p:spPr>
          <a:xfrm>
            <a:off x="3429632" y="2810154"/>
            <a:ext cx="2933700" cy="825500"/>
          </a:xfrm>
          <a:prstGeom prst="rect">
            <a:avLst/>
          </a:prstGeom>
        </p:spPr>
      </p:pic>
      <p:sp>
        <p:nvSpPr>
          <p:cNvPr id="31" name="Left Brace 30"/>
          <p:cNvSpPr/>
          <p:nvPr/>
        </p:nvSpPr>
        <p:spPr>
          <a:xfrm rot="5400000" flipH="1">
            <a:off x="5330890" y="3499117"/>
            <a:ext cx="119114" cy="34430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Left Brace 31"/>
          <p:cNvSpPr/>
          <p:nvPr/>
        </p:nvSpPr>
        <p:spPr>
          <a:xfrm rot="5400000" flipH="1">
            <a:off x="5757594" y="3487120"/>
            <a:ext cx="119114" cy="3683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p:cNvSpPr txBox="1"/>
          <p:nvPr/>
        </p:nvSpPr>
        <p:spPr>
          <a:xfrm>
            <a:off x="4840571" y="3734620"/>
            <a:ext cx="1099752" cy="338554"/>
          </a:xfrm>
          <a:prstGeom prst="rect">
            <a:avLst/>
          </a:prstGeom>
          <a:noFill/>
        </p:spPr>
        <p:txBody>
          <a:bodyPr wrap="square" rtlCol="0">
            <a:spAutoFit/>
          </a:bodyPr>
          <a:lstStyle/>
          <a:p>
            <a:pPr algn="ctr"/>
            <a:r>
              <a:rPr lang="en-US" sz="1600">
                <a:latin typeface="+mj-lt"/>
              </a:rPr>
              <a:t>-</a:t>
            </a:r>
            <a:endParaRPr lang="en-US" sz="1600" dirty="0" smtClean="0">
              <a:latin typeface="+mj-lt"/>
            </a:endParaRPr>
          </a:p>
        </p:txBody>
      </p:sp>
      <p:sp>
        <p:nvSpPr>
          <p:cNvPr id="34" name="TextBox 33"/>
          <p:cNvSpPr txBox="1"/>
          <p:nvPr/>
        </p:nvSpPr>
        <p:spPr>
          <a:xfrm>
            <a:off x="5473699" y="3745830"/>
            <a:ext cx="660401" cy="338554"/>
          </a:xfrm>
          <a:prstGeom prst="rect">
            <a:avLst/>
          </a:prstGeom>
          <a:noFill/>
        </p:spPr>
        <p:txBody>
          <a:bodyPr wrap="square" rtlCol="0">
            <a:spAutoFit/>
          </a:bodyPr>
          <a:lstStyle/>
          <a:p>
            <a:pPr algn="ctr"/>
            <a:r>
              <a:rPr lang="en-US" sz="1600" dirty="0" smtClean="0">
                <a:latin typeface="+mj-lt"/>
              </a:rPr>
              <a:t>+</a:t>
            </a:r>
          </a:p>
        </p:txBody>
      </p:sp>
      <p:sp>
        <p:nvSpPr>
          <p:cNvPr id="35" name="TextBox 34"/>
          <p:cNvSpPr txBox="1"/>
          <p:nvPr/>
        </p:nvSpPr>
        <p:spPr>
          <a:xfrm>
            <a:off x="846667" y="4268797"/>
            <a:ext cx="9811265" cy="338554"/>
          </a:xfrm>
          <a:prstGeom prst="rect">
            <a:avLst/>
          </a:prstGeom>
          <a:noFill/>
        </p:spPr>
        <p:txBody>
          <a:bodyPr wrap="square" rtlCol="0">
            <a:spAutoFit/>
          </a:bodyPr>
          <a:lstStyle/>
          <a:p>
            <a:r>
              <a:rPr lang="en-US" sz="1600" dirty="0" smtClean="0"/>
              <a:t>The MWTP for clean air, </a:t>
            </a:r>
            <a:r>
              <a:rPr lang="en-US" sz="1600" dirty="0" err="1" smtClean="0"/>
              <a:t>w</a:t>
            </a:r>
            <a:r>
              <a:rPr lang="en-US" sz="1600" baseline="-25000" dirty="0" err="1" smtClean="0"/>
              <a:t>c</a:t>
            </a:r>
            <a:r>
              <a:rPr lang="en-US" sz="1600" dirty="0" smtClean="0"/>
              <a:t>, is:</a:t>
            </a:r>
            <a:endParaRPr lang="en-US" sz="1600" dirty="0"/>
          </a:p>
        </p:txBody>
      </p:sp>
      <p:pic>
        <p:nvPicPr>
          <p:cNvPr id="6" name="Picture 5"/>
          <p:cNvPicPr>
            <a:picLocks noChangeAspect="1"/>
          </p:cNvPicPr>
          <p:nvPr/>
        </p:nvPicPr>
        <p:blipFill>
          <a:blip r:embed="rId4"/>
          <a:stretch>
            <a:fillRect/>
          </a:stretch>
        </p:blipFill>
        <p:spPr>
          <a:xfrm>
            <a:off x="3429632" y="4907710"/>
            <a:ext cx="5372100" cy="850900"/>
          </a:xfrm>
          <a:prstGeom prst="rect">
            <a:avLst/>
          </a:prstGeom>
        </p:spPr>
      </p:pic>
    </p:spTree>
    <p:extLst>
      <p:ext uri="{BB962C8B-B14F-4D97-AF65-F5344CB8AC3E}">
        <p14:creationId xmlns:p14="http://schemas.microsoft.com/office/powerpoint/2010/main" val="210198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p:bldP spid="29" grpId="0" animBg="1"/>
      <p:bldP spid="30" grpId="0"/>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6667" y="1524000"/>
            <a:ext cx="10160000" cy="1077081"/>
          </a:xfrm>
        </p:spPr>
        <p:txBody>
          <a:bodyPr/>
          <a:lstStyle/>
          <a:p>
            <a:r>
              <a:rPr lang="en-US" dirty="0" smtClean="0"/>
              <a:t>Application of Health Production Function: Defensive Investments</a:t>
            </a:r>
            <a:endParaRPr lang="en-US" dirty="0"/>
          </a:p>
        </p:txBody>
      </p:sp>
      <p:sp>
        <p:nvSpPr>
          <p:cNvPr id="5" name="Content Placeholder 4"/>
          <p:cNvSpPr>
            <a:spLocks noGrp="1"/>
          </p:cNvSpPr>
          <p:nvPr>
            <p:ph sz="quarter" idx="12"/>
          </p:nvPr>
        </p:nvSpPr>
        <p:spPr>
          <a:xfrm>
            <a:off x="846667" y="2601081"/>
            <a:ext cx="6999874" cy="4127500"/>
          </a:xfrm>
        </p:spPr>
        <p:txBody>
          <a:bodyPr/>
          <a:lstStyle/>
          <a:p>
            <a:r>
              <a:rPr lang="en-US" sz="1800" dirty="0" smtClean="0">
                <a:latin typeface="+mn-lt"/>
              </a:rPr>
              <a:t>Deschenes, Greenstone, Shapiro (2017) examined the NO</a:t>
            </a:r>
            <a:r>
              <a:rPr lang="en-US" sz="1800" baseline="-25000" dirty="0" smtClean="0">
                <a:latin typeface="+mn-lt"/>
              </a:rPr>
              <a:t>x</a:t>
            </a:r>
            <a:r>
              <a:rPr lang="en-US" sz="1800" dirty="0" smtClean="0">
                <a:latin typeface="+mn-lt"/>
              </a:rPr>
              <a:t> Budget Program (NBP), which reduced summer NO</a:t>
            </a:r>
            <a:r>
              <a:rPr lang="en-US" sz="1800" baseline="-25000" dirty="0" smtClean="0">
                <a:latin typeface="+mn-lt"/>
              </a:rPr>
              <a:t>x</a:t>
            </a:r>
            <a:r>
              <a:rPr lang="en-US" sz="1800" dirty="0" smtClean="0">
                <a:latin typeface="+mn-lt"/>
              </a:rPr>
              <a:t> emissions and thereby ozone concentrations</a:t>
            </a:r>
          </a:p>
          <a:p>
            <a:pPr marL="285750" indent="-285750">
              <a:buFont typeface="Arial" charset="0"/>
              <a:buChar char="•"/>
            </a:pPr>
            <a:r>
              <a:rPr lang="en-US" sz="1800" dirty="0" smtClean="0">
                <a:latin typeface="+mn-lt"/>
              </a:rPr>
              <a:t>People respond to air pollution by purchasing health investments (e.g. asthma inhalers) to protect themselves from the pollution</a:t>
            </a:r>
          </a:p>
          <a:p>
            <a:pPr marL="285750" indent="-285750">
              <a:buFont typeface="Arial" charset="0"/>
              <a:buChar char="•"/>
            </a:pPr>
            <a:r>
              <a:rPr lang="en-US" sz="1800" dirty="0" smtClean="0">
                <a:latin typeface="+mn-lt"/>
              </a:rPr>
              <a:t>However, in the absence of air pollution, people would spend this money on other goods that provide them with more utility</a:t>
            </a:r>
            <a:br>
              <a:rPr lang="en-US" sz="1800" dirty="0" smtClean="0">
                <a:latin typeface="+mn-lt"/>
              </a:rPr>
            </a:br>
            <a:endParaRPr lang="en-US" sz="1800" dirty="0">
              <a:latin typeface="+mn-lt"/>
            </a:endParaRPr>
          </a:p>
        </p:txBody>
      </p:sp>
      <p:pic>
        <p:nvPicPr>
          <p:cNvPr id="6" name="Picture 5"/>
          <p:cNvPicPr>
            <a:picLocks noChangeAspect="1"/>
          </p:cNvPicPr>
          <p:nvPr/>
        </p:nvPicPr>
        <p:blipFill>
          <a:blip r:embed="rId3"/>
          <a:stretch>
            <a:fillRect/>
          </a:stretch>
        </p:blipFill>
        <p:spPr>
          <a:xfrm>
            <a:off x="8069991" y="2664581"/>
            <a:ext cx="3765722" cy="2510481"/>
          </a:xfrm>
          <a:prstGeom prst="rect">
            <a:avLst/>
          </a:prstGeom>
        </p:spPr>
      </p:pic>
    </p:spTree>
    <p:extLst>
      <p:ext uri="{BB962C8B-B14F-4D97-AF65-F5344CB8AC3E}">
        <p14:creationId xmlns:p14="http://schemas.microsoft.com/office/powerpoint/2010/main" val="1282217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6667" y="1524000"/>
            <a:ext cx="10160000" cy="584638"/>
          </a:xfrm>
        </p:spPr>
        <p:txBody>
          <a:bodyPr/>
          <a:lstStyle/>
          <a:p>
            <a:r>
              <a:rPr lang="en-US" dirty="0"/>
              <a:t>Deschenes, Greenstone, Shapiro (2017)</a:t>
            </a:r>
          </a:p>
        </p:txBody>
      </p:sp>
      <p:sp>
        <p:nvSpPr>
          <p:cNvPr id="5" name="Content Placeholder 4"/>
          <p:cNvSpPr>
            <a:spLocks noGrp="1"/>
          </p:cNvSpPr>
          <p:nvPr>
            <p:ph sz="quarter" idx="12"/>
          </p:nvPr>
        </p:nvSpPr>
        <p:spPr>
          <a:xfrm>
            <a:off x="846666" y="2222500"/>
            <a:ext cx="4956433" cy="4127500"/>
          </a:xfrm>
        </p:spPr>
        <p:txBody>
          <a:bodyPr/>
          <a:lstStyle/>
          <a:p>
            <a:r>
              <a:rPr lang="en-US" sz="1800" dirty="0" smtClean="0">
                <a:latin typeface="+mn-lt"/>
              </a:rPr>
              <a:t>What was the NBP?</a:t>
            </a:r>
          </a:p>
          <a:p>
            <a:pPr marL="285750" indent="-285750">
              <a:buFont typeface="Arial" charset="0"/>
              <a:buChar char="•"/>
            </a:pPr>
            <a:r>
              <a:rPr lang="en-US" sz="1800" dirty="0" smtClean="0">
                <a:latin typeface="+mn-lt"/>
              </a:rPr>
              <a:t>NO</a:t>
            </a:r>
            <a:r>
              <a:rPr lang="en-US" sz="1800" baseline="-25000" dirty="0" smtClean="0">
                <a:latin typeface="+mn-lt"/>
              </a:rPr>
              <a:t>x</a:t>
            </a:r>
            <a:r>
              <a:rPr lang="en-US" sz="1800" dirty="0" smtClean="0">
                <a:latin typeface="+mn-lt"/>
              </a:rPr>
              <a:t> are inputs into ozone production</a:t>
            </a:r>
          </a:p>
          <a:p>
            <a:pPr marL="285750" indent="-285750">
              <a:buFont typeface="Arial" charset="0"/>
              <a:buChar char="•"/>
            </a:pPr>
            <a:r>
              <a:rPr lang="en-US" sz="1800" dirty="0" smtClean="0">
                <a:latin typeface="+mn-lt"/>
              </a:rPr>
              <a:t>Solution to high ozone concentration issues on the East Coast, partly due to </a:t>
            </a:r>
            <a:r>
              <a:rPr lang="en-US" sz="1800" dirty="0">
                <a:latin typeface="+mn-lt"/>
              </a:rPr>
              <a:t>NO</a:t>
            </a:r>
            <a:r>
              <a:rPr lang="en-US" sz="1800" baseline="-25000" dirty="0">
                <a:latin typeface="+mn-lt"/>
              </a:rPr>
              <a:t>x</a:t>
            </a:r>
            <a:r>
              <a:rPr lang="en-US" sz="1800" dirty="0">
                <a:latin typeface="+mn-lt"/>
              </a:rPr>
              <a:t> </a:t>
            </a:r>
            <a:r>
              <a:rPr lang="en-US" sz="1800" dirty="0" smtClean="0">
                <a:latin typeface="+mn-lt"/>
              </a:rPr>
              <a:t>emissions in the Midwest</a:t>
            </a:r>
          </a:p>
          <a:p>
            <a:pPr marL="285750" indent="-285750">
              <a:buFont typeface="Arial" charset="0"/>
              <a:buChar char="•"/>
            </a:pPr>
            <a:r>
              <a:rPr lang="en-US" sz="1800" dirty="0" smtClean="0">
                <a:latin typeface="+mn-lt"/>
              </a:rPr>
              <a:t>Caps in 19 states, all implemented via cap &amp; trade</a:t>
            </a:r>
          </a:p>
          <a:p>
            <a:pPr marL="650326" lvl="1" indent="-285750">
              <a:buFont typeface="Arial" charset="0"/>
              <a:buChar char="•"/>
            </a:pPr>
            <a:r>
              <a:rPr lang="en-US" sz="1800" dirty="0" smtClean="0"/>
              <a:t>Only 17% chose expensive scrubbers</a:t>
            </a:r>
            <a:endParaRPr lang="en-US" sz="1800" dirty="0" smtClean="0">
              <a:latin typeface="+mn-lt"/>
            </a:endParaRPr>
          </a:p>
          <a:p>
            <a:pPr marL="285750" indent="-285750">
              <a:buFont typeface="Arial" charset="0"/>
              <a:buChar char="•"/>
            </a:pPr>
            <a:r>
              <a:rPr lang="en-US" sz="1800" dirty="0" smtClean="0">
                <a:latin typeface="+mn-lt"/>
              </a:rPr>
              <a:t>8 states in 2003, 11 states in 2004</a:t>
            </a:r>
            <a:br>
              <a:rPr lang="en-US" sz="1800" dirty="0" smtClean="0">
                <a:latin typeface="+mn-lt"/>
              </a:rPr>
            </a:br>
            <a:endParaRPr lang="en-US" sz="1800" dirty="0" smtClean="0">
              <a:latin typeface="+mn-lt"/>
            </a:endParaRPr>
          </a:p>
          <a:p>
            <a:pPr marL="285750" indent="-285750">
              <a:buFont typeface="Arial" charset="0"/>
              <a:buChar char="•"/>
            </a:pPr>
            <a:endParaRPr lang="en-US" sz="1800" dirty="0">
              <a:latin typeface="+mn-lt"/>
            </a:endParaRPr>
          </a:p>
        </p:txBody>
      </p:sp>
      <p:pic>
        <p:nvPicPr>
          <p:cNvPr id="7" name="Picture 4"/>
          <p:cNvPicPr>
            <a:picLocks noChangeAspect="1" noChangeArrowheads="1"/>
          </p:cNvPicPr>
          <p:nvPr/>
        </p:nvPicPr>
        <p:blipFill rotWithShape="1">
          <a:blip r:embed="rId3" cstate="print"/>
          <a:srcRect t="-1" b="1283"/>
          <a:stretch/>
        </p:blipFill>
        <p:spPr bwMode="auto">
          <a:xfrm>
            <a:off x="5803100" y="2377303"/>
            <a:ext cx="6165517" cy="3972697"/>
          </a:xfrm>
          <a:prstGeom prst="rect">
            <a:avLst/>
          </a:prstGeom>
          <a:noFill/>
          <a:ln w="9525">
            <a:noFill/>
            <a:miter lim="800000"/>
            <a:headEnd/>
            <a:tailEnd/>
          </a:ln>
          <a:effectLst/>
        </p:spPr>
      </p:pic>
    </p:spTree>
    <p:extLst>
      <p:ext uri="{BB962C8B-B14F-4D97-AF65-F5344CB8AC3E}">
        <p14:creationId xmlns:p14="http://schemas.microsoft.com/office/powerpoint/2010/main" val="6061088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6667" y="1524000"/>
            <a:ext cx="10160000" cy="584638"/>
          </a:xfrm>
        </p:spPr>
        <p:txBody>
          <a:bodyPr/>
          <a:lstStyle/>
          <a:p>
            <a:r>
              <a:rPr lang="en-US" dirty="0"/>
              <a:t>Deschenes, Greenstone, Shapiro (2017)</a:t>
            </a:r>
          </a:p>
        </p:txBody>
      </p:sp>
      <p:sp>
        <p:nvSpPr>
          <p:cNvPr id="5" name="Content Placeholder 4"/>
          <p:cNvSpPr>
            <a:spLocks noGrp="1"/>
          </p:cNvSpPr>
          <p:nvPr>
            <p:ph sz="quarter" idx="12"/>
          </p:nvPr>
        </p:nvSpPr>
        <p:spPr>
          <a:xfrm>
            <a:off x="846667" y="2222500"/>
            <a:ext cx="3811830" cy="4127500"/>
          </a:xfrm>
        </p:spPr>
        <p:txBody>
          <a:bodyPr/>
          <a:lstStyle/>
          <a:p>
            <a:pPr marL="285750" indent="-285750">
              <a:buFont typeface="Arial" charset="0"/>
              <a:buChar char="•"/>
            </a:pPr>
            <a:r>
              <a:rPr lang="en-US" sz="1800" dirty="0" smtClean="0">
                <a:latin typeface="+mn-lt"/>
              </a:rPr>
              <a:t>NBP operated from 2003 to 2008, only from May 1 to Sept 30, and reduced NO</a:t>
            </a:r>
            <a:r>
              <a:rPr lang="en-US" sz="1800" baseline="-25000" dirty="0" smtClean="0">
                <a:latin typeface="+mn-lt"/>
              </a:rPr>
              <a:t>x</a:t>
            </a:r>
            <a:r>
              <a:rPr lang="en-US" sz="1800" dirty="0" smtClean="0">
                <a:latin typeface="+mn-lt"/>
              </a:rPr>
              <a:t> emissions by 40%</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309" y="2222500"/>
            <a:ext cx="6907050" cy="4519714"/>
          </a:xfrm>
          <a:prstGeom prst="rect">
            <a:avLst/>
          </a:prstGeom>
        </p:spPr>
      </p:pic>
    </p:spTree>
    <p:extLst>
      <p:ext uri="{BB962C8B-B14F-4D97-AF65-F5344CB8AC3E}">
        <p14:creationId xmlns:p14="http://schemas.microsoft.com/office/powerpoint/2010/main" val="4607499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6667" y="1524000"/>
            <a:ext cx="10160000" cy="584638"/>
          </a:xfrm>
        </p:spPr>
        <p:txBody>
          <a:bodyPr/>
          <a:lstStyle/>
          <a:p>
            <a:r>
              <a:rPr lang="en-US" dirty="0"/>
              <a:t>Deschenes, Greenstone, Shapiro (2017)</a:t>
            </a:r>
          </a:p>
        </p:txBody>
      </p:sp>
      <p:sp>
        <p:nvSpPr>
          <p:cNvPr id="5" name="Content Placeholder 4"/>
          <p:cNvSpPr>
            <a:spLocks noGrp="1"/>
          </p:cNvSpPr>
          <p:nvPr>
            <p:ph sz="quarter" idx="12"/>
          </p:nvPr>
        </p:nvSpPr>
        <p:spPr>
          <a:xfrm>
            <a:off x="846667" y="2222500"/>
            <a:ext cx="3811830" cy="4127500"/>
          </a:xfrm>
        </p:spPr>
        <p:txBody>
          <a:bodyPr/>
          <a:lstStyle/>
          <a:p>
            <a:pPr marL="285750" indent="-285750">
              <a:buFont typeface="Arial" charset="0"/>
              <a:buChar char="•"/>
            </a:pPr>
            <a:r>
              <a:rPr lang="en-US" sz="1800" dirty="0" smtClean="0">
                <a:latin typeface="+mn-lt"/>
              </a:rPr>
              <a:t>Resulted in 1.6% reduction in medication purchases for protection against harm</a:t>
            </a:r>
          </a:p>
          <a:p>
            <a:pPr marL="650326" lvl="1" indent="-285750">
              <a:buFont typeface="Arial" charset="0"/>
              <a:buChar char="•"/>
            </a:pPr>
            <a:r>
              <a:rPr lang="en-US" sz="1800" dirty="0" smtClean="0">
                <a:latin typeface="+mn-lt"/>
              </a:rPr>
              <a:t>Savings of $800 million annually</a:t>
            </a:r>
            <a:endParaRPr lang="en-US" sz="1800" dirty="0">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525" y="2222500"/>
            <a:ext cx="7125848" cy="4578858"/>
          </a:xfrm>
          <a:prstGeom prst="rect">
            <a:avLst/>
          </a:prstGeom>
        </p:spPr>
      </p:pic>
    </p:spTree>
    <p:extLst>
      <p:ext uri="{BB962C8B-B14F-4D97-AF65-F5344CB8AC3E}">
        <p14:creationId xmlns:p14="http://schemas.microsoft.com/office/powerpoint/2010/main" val="1172991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Pollution in Fuel Extraction</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6</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7197738" cy="4127500"/>
          </a:xfrm>
        </p:spPr>
        <p:txBody>
          <a:bodyPr/>
          <a:lstStyle/>
          <a:p>
            <a:r>
              <a:rPr lang="en-US" sz="1800" dirty="0" smtClean="0"/>
              <a:t>Coal</a:t>
            </a:r>
          </a:p>
          <a:p>
            <a:pPr marL="285750" indent="-285750">
              <a:buFont typeface="Arial" charset="0"/>
              <a:buChar char="•"/>
            </a:pPr>
            <a:r>
              <a:rPr lang="en-US" sz="1800" dirty="0" smtClean="0">
                <a:latin typeface="+mn-lt"/>
              </a:rPr>
              <a:t>Coal sludge, an effluent from coal mining, is acidic (from dissolved sulfuric acid) and contains toxic heavy metals</a:t>
            </a:r>
          </a:p>
          <a:p>
            <a:pPr marL="285750" indent="-285750">
              <a:buFont typeface="Arial" charset="0"/>
              <a:buChar char="•"/>
            </a:pPr>
            <a:r>
              <a:rPr lang="en-US" sz="1800" dirty="0" smtClean="0">
                <a:latin typeface="+mn-lt"/>
              </a:rPr>
              <a:t>Mining and coal transport release dust and soot particles, leads to endemic “black lung” disease among coal miners</a:t>
            </a:r>
          </a:p>
          <a:p>
            <a:r>
              <a:rPr lang="en-US" sz="1800" dirty="0" smtClean="0"/>
              <a:t>Natural Gas</a:t>
            </a:r>
          </a:p>
          <a:p>
            <a:pPr marL="285750" indent="-285750">
              <a:buFont typeface="Arial" charset="0"/>
              <a:buChar char="•"/>
            </a:pPr>
            <a:r>
              <a:rPr lang="en-US" sz="1800" dirty="0" smtClean="0">
                <a:latin typeface="+mn-lt"/>
              </a:rPr>
              <a:t>On-site diesel generators emit high levels of SO</a:t>
            </a:r>
            <a:r>
              <a:rPr lang="en-US" sz="1800" baseline="-25000" dirty="0" smtClean="0">
                <a:latin typeface="+mn-lt"/>
              </a:rPr>
              <a:t>2</a:t>
            </a:r>
            <a:r>
              <a:rPr lang="en-US" sz="1800" dirty="0" smtClean="0">
                <a:latin typeface="+mn-lt"/>
              </a:rPr>
              <a:t> and particulates.</a:t>
            </a:r>
          </a:p>
          <a:p>
            <a:pPr marL="285750" indent="-285750">
              <a:buFont typeface="Arial" charset="0"/>
              <a:buChar char="•"/>
            </a:pPr>
            <a:r>
              <a:rPr lang="en-US" sz="1800" dirty="0" smtClean="0">
                <a:latin typeface="+mn-lt"/>
              </a:rPr>
              <a:t>Methane release, both in drilling and from pipelines, contributes 30% of lifecycle natural gas GHG emissions</a:t>
            </a:r>
          </a:p>
          <a:p>
            <a:pPr marL="285750" indent="-285750">
              <a:buFont typeface="Arial" charset="0"/>
              <a:buChar char="•"/>
            </a:pPr>
            <a:r>
              <a:rPr lang="en-US" sz="1800" dirty="0" smtClean="0">
                <a:latin typeface="+mn-lt"/>
              </a:rPr>
              <a:t>Surface water pollution from improperly stored hydraulic fracturing fluids may cause negative health effects</a:t>
            </a:r>
            <a:endParaRPr lang="en-US" sz="1800" dirty="0">
              <a:latin typeface="+mn-lt"/>
            </a:endParaRPr>
          </a:p>
        </p:txBody>
      </p:sp>
      <p:pic>
        <p:nvPicPr>
          <p:cNvPr id="5" name="Picture 4"/>
          <p:cNvPicPr>
            <a:picLocks noChangeAspect="1"/>
          </p:cNvPicPr>
          <p:nvPr/>
        </p:nvPicPr>
        <p:blipFill>
          <a:blip r:embed="rId3"/>
          <a:stretch>
            <a:fillRect/>
          </a:stretch>
        </p:blipFill>
        <p:spPr>
          <a:xfrm>
            <a:off x="8319867" y="1819032"/>
            <a:ext cx="3492500" cy="2324100"/>
          </a:xfrm>
          <a:prstGeom prst="rect">
            <a:avLst/>
          </a:prstGeom>
        </p:spPr>
      </p:pic>
      <p:pic>
        <p:nvPicPr>
          <p:cNvPr id="6" name="Picture 5"/>
          <p:cNvPicPr>
            <a:picLocks noChangeAspect="1"/>
          </p:cNvPicPr>
          <p:nvPr/>
        </p:nvPicPr>
        <p:blipFill rotWithShape="1">
          <a:blip r:embed="rId4"/>
          <a:srcRect l="9142" t="20948" r="18690" b="9656"/>
          <a:stretch/>
        </p:blipFill>
        <p:spPr>
          <a:xfrm>
            <a:off x="8319868" y="4286250"/>
            <a:ext cx="3492500" cy="2241196"/>
          </a:xfrm>
          <a:prstGeom prst="rect">
            <a:avLst/>
          </a:prstGeom>
        </p:spPr>
      </p:pic>
    </p:spTree>
    <p:extLst>
      <p:ext uri="{BB962C8B-B14F-4D97-AF65-F5344CB8AC3E}">
        <p14:creationId xmlns:p14="http://schemas.microsoft.com/office/powerpoint/2010/main" val="146692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846667" y="2321658"/>
            <a:ext cx="3811830" cy="3155387"/>
          </a:xfrm>
        </p:spPr>
        <p:txBody>
          <a:bodyPr/>
          <a:lstStyle/>
          <a:p>
            <a:pPr marL="285750" indent="-285750">
              <a:buFont typeface="Arial" charset="0"/>
              <a:buChar char="•"/>
            </a:pPr>
            <a:r>
              <a:rPr lang="en-US" sz="1800" dirty="0" smtClean="0">
                <a:latin typeface="+mn-lt"/>
              </a:rPr>
              <a:t>This table shows that mortality decreased due to the NBP</a:t>
            </a:r>
          </a:p>
          <a:p>
            <a:pPr marL="650326" lvl="1" indent="-285750">
              <a:buFont typeface="Arial" charset="0"/>
              <a:buChar char="•"/>
            </a:pPr>
            <a:r>
              <a:rPr lang="en-US" sz="1800" dirty="0" smtClean="0"/>
              <a:t>Effects seen for both cardiorespiratory and non-cardiorespiratory</a:t>
            </a:r>
          </a:p>
          <a:p>
            <a:pPr marL="650326" lvl="1" indent="-285750">
              <a:buFont typeface="Arial" charset="0"/>
              <a:buChar char="•"/>
            </a:pPr>
            <a:r>
              <a:rPr lang="en-US" sz="1800" dirty="0" smtClean="0">
                <a:latin typeface="+mn-lt"/>
              </a:rPr>
              <a:t>Strongest effects seen in age 75+ group</a:t>
            </a:r>
          </a:p>
        </p:txBody>
      </p:sp>
      <p:grpSp>
        <p:nvGrpSpPr>
          <p:cNvPr id="3" name="Group 2"/>
          <p:cNvGrpSpPr/>
          <p:nvPr/>
        </p:nvGrpSpPr>
        <p:grpSpPr>
          <a:xfrm>
            <a:off x="6238984" y="2130087"/>
            <a:ext cx="5102115" cy="3889871"/>
            <a:chOff x="5807185" y="1832475"/>
            <a:chExt cx="4471392" cy="3561654"/>
          </a:xfrm>
        </p:grpSpPr>
        <p:pic>
          <p:nvPicPr>
            <p:cNvPr id="2" name="Picture 1"/>
            <p:cNvPicPr>
              <a:picLocks noChangeAspect="1"/>
            </p:cNvPicPr>
            <p:nvPr/>
          </p:nvPicPr>
          <p:blipFill rotWithShape="1">
            <a:blip r:embed="rId3"/>
            <a:srcRect l="67139" r="22419" b="86177"/>
            <a:stretch/>
          </p:blipFill>
          <p:spPr>
            <a:xfrm>
              <a:off x="8585439" y="1854870"/>
              <a:ext cx="812483" cy="999978"/>
            </a:xfrm>
            <a:prstGeom prst="rect">
              <a:avLst/>
            </a:prstGeom>
          </p:spPr>
        </p:pic>
        <p:pic>
          <p:nvPicPr>
            <p:cNvPr id="7" name="Picture 6"/>
            <p:cNvPicPr>
              <a:picLocks noChangeAspect="1"/>
            </p:cNvPicPr>
            <p:nvPr/>
          </p:nvPicPr>
          <p:blipFill rotWithShape="1">
            <a:blip r:embed="rId3"/>
            <a:srcRect l="89228" b="86177"/>
            <a:stretch/>
          </p:blipFill>
          <p:spPr>
            <a:xfrm>
              <a:off x="9397922" y="1849538"/>
              <a:ext cx="842663" cy="1005310"/>
            </a:xfrm>
            <a:prstGeom prst="rect">
              <a:avLst/>
            </a:prstGeom>
          </p:spPr>
        </p:pic>
        <p:pic>
          <p:nvPicPr>
            <p:cNvPr id="8" name="Picture 7"/>
            <p:cNvPicPr>
              <a:picLocks noChangeAspect="1"/>
            </p:cNvPicPr>
            <p:nvPr/>
          </p:nvPicPr>
          <p:blipFill rotWithShape="1">
            <a:blip r:embed="rId3"/>
            <a:srcRect r="65391" b="86177"/>
            <a:stretch/>
          </p:blipFill>
          <p:spPr>
            <a:xfrm>
              <a:off x="5807185" y="1832475"/>
              <a:ext cx="2799236" cy="1039435"/>
            </a:xfrm>
            <a:prstGeom prst="rect">
              <a:avLst/>
            </a:prstGeom>
          </p:spPr>
        </p:pic>
        <p:pic>
          <p:nvPicPr>
            <p:cNvPr id="9" name="Picture 8"/>
            <p:cNvPicPr>
              <a:picLocks noChangeAspect="1"/>
            </p:cNvPicPr>
            <p:nvPr/>
          </p:nvPicPr>
          <p:blipFill rotWithShape="1">
            <a:blip r:embed="rId3"/>
            <a:srcRect t="68467" r="59539"/>
            <a:stretch/>
          </p:blipFill>
          <p:spPr>
            <a:xfrm>
              <a:off x="5807185" y="3028503"/>
              <a:ext cx="3264785" cy="2365626"/>
            </a:xfrm>
            <a:prstGeom prst="rect">
              <a:avLst/>
            </a:prstGeom>
          </p:spPr>
        </p:pic>
        <p:pic>
          <p:nvPicPr>
            <p:cNvPr id="10" name="Picture 9"/>
            <p:cNvPicPr>
              <a:picLocks noChangeAspect="1"/>
            </p:cNvPicPr>
            <p:nvPr/>
          </p:nvPicPr>
          <p:blipFill rotWithShape="1">
            <a:blip r:embed="rId3"/>
            <a:srcRect l="88854" t="68467"/>
            <a:stretch/>
          </p:blipFill>
          <p:spPr>
            <a:xfrm>
              <a:off x="9397922" y="3077716"/>
              <a:ext cx="880655" cy="2316413"/>
            </a:xfrm>
            <a:prstGeom prst="rect">
              <a:avLst/>
            </a:prstGeom>
          </p:spPr>
        </p:pic>
        <p:pic>
          <p:nvPicPr>
            <p:cNvPr id="6" name="Picture 5"/>
            <p:cNvPicPr>
              <a:picLocks noChangeAspect="1"/>
            </p:cNvPicPr>
            <p:nvPr/>
          </p:nvPicPr>
          <p:blipFill rotWithShape="1">
            <a:blip r:embed="rId3"/>
            <a:srcRect l="66401" t="68467" r="22169"/>
            <a:stretch/>
          </p:blipFill>
          <p:spPr>
            <a:xfrm>
              <a:off x="8494802" y="3077716"/>
              <a:ext cx="903120" cy="2316413"/>
            </a:xfrm>
            <a:prstGeom prst="rect">
              <a:avLst/>
            </a:prstGeom>
          </p:spPr>
        </p:pic>
      </p:grpSp>
      <p:sp>
        <p:nvSpPr>
          <p:cNvPr id="12" name="Title 3"/>
          <p:cNvSpPr txBox="1">
            <a:spLocks/>
          </p:cNvSpPr>
          <p:nvPr/>
        </p:nvSpPr>
        <p:spPr>
          <a:xfrm>
            <a:off x="846667" y="1545449"/>
            <a:ext cx="10160000" cy="584638"/>
          </a:xfrm>
          <a:prstGeom prst="rect">
            <a:avLst/>
          </a:prstGeom>
        </p:spPr>
        <p:txBody>
          <a:bodyPr vert="horz" wrap="square" lIns="91302" tIns="45652" rIns="91302" bIns="45652" rtlCol="0" anchor="t" anchorCtr="0">
            <a:spAutoFit/>
          </a:bodyPr>
          <a:lstStyle>
            <a:lvl1pPr algn="l" defTabSz="456514" rtl="0" eaLnBrk="1" latinLnBrk="0" hangingPunct="1">
              <a:spcBef>
                <a:spcPct val="0"/>
              </a:spcBef>
              <a:buNone/>
              <a:defRPr sz="3200" b="0" i="0" kern="1200">
                <a:solidFill>
                  <a:schemeClr val="tx1"/>
                </a:solidFill>
                <a:latin typeface="+mj-lt"/>
                <a:ea typeface="+mj-ea"/>
                <a:cs typeface="Gotham-Bold"/>
              </a:defRPr>
            </a:lvl1pPr>
          </a:lstStyle>
          <a:p>
            <a:r>
              <a:rPr lang="en-US" smtClean="0"/>
              <a:t>Deschenes, Greenstone, Shapiro (2017)</a:t>
            </a:r>
            <a:endParaRPr lang="en-US" dirty="0"/>
          </a:p>
        </p:txBody>
      </p:sp>
    </p:spTree>
    <p:extLst>
      <p:ext uri="{BB962C8B-B14F-4D97-AF65-F5344CB8AC3E}">
        <p14:creationId xmlns:p14="http://schemas.microsoft.com/office/powerpoint/2010/main" val="3184179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68906"/>
            <a:ext cx="10160000" cy="590064"/>
          </a:xfrm>
        </p:spPr>
        <p:txBody>
          <a:bodyPr/>
          <a:lstStyle/>
          <a:p>
            <a:r>
              <a:rPr lang="en-US" dirty="0"/>
              <a:t>Deschenes, Greenstone, Shapiro (2017)</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61</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2844800" cy="4127500"/>
          </a:xfrm>
        </p:spPr>
        <p:txBody>
          <a:bodyPr/>
          <a:lstStyle/>
          <a:p>
            <a:r>
              <a:rPr lang="en-US" sz="1800" dirty="0" smtClean="0">
                <a:latin typeface="+mn-lt"/>
              </a:rPr>
              <a:t>Here is a demonstration of the health production function’s components!</a:t>
            </a:r>
            <a:endParaRPr lang="en-US" sz="1800" dirty="0">
              <a:latin typeface="+mn-lt"/>
            </a:endParaRPr>
          </a:p>
        </p:txBody>
      </p:sp>
      <p:pic>
        <p:nvPicPr>
          <p:cNvPr id="5" name="Picture 4"/>
          <p:cNvPicPr>
            <a:picLocks noChangeAspect="1"/>
          </p:cNvPicPr>
          <p:nvPr/>
        </p:nvPicPr>
        <p:blipFill rotWithShape="1">
          <a:blip r:embed="rId3"/>
          <a:srcRect b="38048"/>
          <a:stretch/>
        </p:blipFill>
        <p:spPr>
          <a:xfrm>
            <a:off x="3691467" y="2222500"/>
            <a:ext cx="8461290" cy="3124200"/>
          </a:xfrm>
          <a:prstGeom prst="rect">
            <a:avLst/>
          </a:prstGeom>
        </p:spPr>
      </p:pic>
    </p:spTree>
    <p:extLst>
      <p:ext uri="{BB962C8B-B14F-4D97-AF65-F5344CB8AC3E}">
        <p14:creationId xmlns:p14="http://schemas.microsoft.com/office/powerpoint/2010/main" val="18790792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632037"/>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solidFill>
              </a:rPr>
              <a:t>Willingness to Pay for Environmental Quality</a:t>
            </a:r>
          </a:p>
          <a:p>
            <a:pPr marL="865188" lvl="1" indent="-407988">
              <a:spcBef>
                <a:spcPts val="600"/>
              </a:spcBef>
              <a:buFont typeface="+mj-lt"/>
              <a:buAutoNum type="alphaLcParenR"/>
            </a:pPr>
            <a:r>
              <a:rPr lang="en-US" sz="2000" dirty="0" smtClean="0">
                <a:solidFill>
                  <a:schemeClr val="bg2">
                    <a:lumMod val="65000"/>
                  </a:schemeClr>
                </a:solidFill>
              </a:rPr>
              <a:t>Theory of WTP</a:t>
            </a:r>
          </a:p>
          <a:p>
            <a:pPr marL="865188" lvl="1" indent="-407988">
              <a:spcBef>
                <a:spcPts val="600"/>
              </a:spcBef>
              <a:buFont typeface="+mj-lt"/>
              <a:buAutoNum type="alphaLcParenR"/>
            </a:pPr>
            <a:r>
              <a:rPr lang="en-US" sz="2000" dirty="0" smtClean="0">
                <a:solidFill>
                  <a:schemeClr val="bg2">
                    <a:lumMod val="65000"/>
                  </a:schemeClr>
                </a:solidFill>
              </a:rPr>
              <a:t>Estimation of WTP</a:t>
            </a:r>
          </a:p>
          <a:p>
            <a:pPr marL="865188" lvl="1" indent="-407988">
              <a:spcBef>
                <a:spcPts val="600"/>
              </a:spcBef>
              <a:buFont typeface="+mj-lt"/>
              <a:buAutoNum type="alphaLcParenR"/>
            </a:pPr>
            <a:r>
              <a:rPr lang="en-US" sz="2000" dirty="0" smtClean="0">
                <a:solidFill>
                  <a:schemeClr val="bg2"/>
                </a:solidFill>
              </a:rPr>
              <a:t>Research Methods for Health &amp; Pollution</a:t>
            </a:r>
          </a:p>
          <a:p>
            <a:pPr marL="1322388" lvl="2" indent="-407988">
              <a:spcBef>
                <a:spcPts val="600"/>
              </a:spcBef>
              <a:buFont typeface="+mj-lt"/>
              <a:buAutoNum type="romanLcPeriod"/>
            </a:pPr>
            <a:r>
              <a:rPr lang="en-US" dirty="0" smtClean="0">
                <a:solidFill>
                  <a:schemeClr val="bg2">
                    <a:lumMod val="65000"/>
                  </a:schemeClr>
                </a:solidFill>
              </a:rPr>
              <a:t>Observational Studies</a:t>
            </a:r>
          </a:p>
          <a:p>
            <a:pPr marL="1322388" lvl="2" indent="-407988">
              <a:spcBef>
                <a:spcPts val="600"/>
              </a:spcBef>
              <a:buFont typeface="+mj-lt"/>
              <a:buAutoNum type="romanLcPeriod"/>
            </a:pPr>
            <a:r>
              <a:rPr lang="en-US" dirty="0" smtClean="0">
                <a:solidFill>
                  <a:schemeClr val="bg2">
                    <a:lumMod val="65000"/>
                  </a:schemeClr>
                </a:solidFill>
              </a:rPr>
              <a:t>Quasi-Experiments</a:t>
            </a:r>
          </a:p>
          <a:p>
            <a:pPr marL="1322388" lvl="2" indent="-407988">
              <a:spcBef>
                <a:spcPts val="600"/>
              </a:spcBef>
              <a:buFont typeface="+mj-lt"/>
              <a:buAutoNum type="romanLcPeriod"/>
            </a:pPr>
            <a:r>
              <a:rPr lang="en-US" dirty="0" smtClean="0">
                <a:solidFill>
                  <a:schemeClr val="bg2">
                    <a:lumMod val="65000"/>
                  </a:schemeClr>
                </a:solidFill>
              </a:rPr>
              <a:t>RCTs</a:t>
            </a:r>
          </a:p>
          <a:p>
            <a:pPr marL="865188" lvl="1" indent="-407988">
              <a:spcBef>
                <a:spcPts val="600"/>
              </a:spcBef>
              <a:buFont typeface="+mj-lt"/>
              <a:buAutoNum type="alphaLcParenR"/>
            </a:pPr>
            <a:r>
              <a:rPr lang="en-US" sz="2000" dirty="0" smtClean="0">
                <a:solidFill>
                  <a:schemeClr val="bg2">
                    <a:lumMod val="65000"/>
                  </a:schemeClr>
                </a:solidFill>
              </a:rPr>
              <a:t>Value of a Statistical Life</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7033008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42984"/>
            <a:ext cx="10160000" cy="590064"/>
          </a:xfrm>
        </p:spPr>
        <p:txBody>
          <a:bodyPr/>
          <a:lstStyle/>
          <a:p>
            <a:r>
              <a:rPr lang="en-US" dirty="0" smtClean="0"/>
              <a:t>Acute Exposure Measurements</a:t>
            </a:r>
            <a:endParaRPr lang="en-US" dirty="0"/>
          </a:p>
        </p:txBody>
      </p:sp>
      <p:sp>
        <p:nvSpPr>
          <p:cNvPr id="3" name="Content Placeholder 2"/>
          <p:cNvSpPr>
            <a:spLocks noGrp="1"/>
          </p:cNvSpPr>
          <p:nvPr>
            <p:ph sz="quarter" idx="12"/>
          </p:nvPr>
        </p:nvSpPr>
        <p:spPr/>
        <p:txBody>
          <a:bodyPr/>
          <a:lstStyle/>
          <a:p>
            <a:pPr marL="285750" indent="-285750">
              <a:buFont typeface="Arial" panose="020B0604020202020204" pitchFamily="34" charset="0"/>
              <a:buChar char="•"/>
            </a:pPr>
            <a:r>
              <a:rPr lang="en-US" sz="1800" dirty="0" smtClean="0">
                <a:latin typeface="+mn-lt"/>
              </a:rPr>
              <a:t>Episode studies</a:t>
            </a:r>
          </a:p>
          <a:p>
            <a:pPr marL="650326" lvl="1" indent="-285750">
              <a:buFont typeface="Arial" panose="020B0604020202020204" pitchFamily="34" charset="0"/>
              <a:buChar char="•"/>
            </a:pPr>
            <a:r>
              <a:rPr lang="en-US" sz="1800" dirty="0" smtClean="0"/>
              <a:t>Draw clear links between episodes of stagnant, polluted air and mortality and morbidity</a:t>
            </a:r>
          </a:p>
          <a:p>
            <a:pPr marL="650326" lvl="1" indent="-285750">
              <a:buFont typeface="Arial" panose="020B0604020202020204" pitchFamily="34" charset="0"/>
              <a:buChar char="•"/>
            </a:pPr>
            <a:r>
              <a:rPr lang="en-US" sz="1800" dirty="0" smtClean="0"/>
              <a:t>Donora, PA and London, for example</a:t>
            </a:r>
          </a:p>
          <a:p>
            <a:pPr marL="285750" indent="-285750">
              <a:buFont typeface="Arial" panose="020B0604020202020204" pitchFamily="34" charset="0"/>
              <a:buChar char="•"/>
            </a:pPr>
            <a:r>
              <a:rPr lang="en-US" sz="1800" dirty="0" smtClean="0">
                <a:latin typeface="+mn-lt"/>
              </a:rPr>
              <a:t>Mortality counts</a:t>
            </a:r>
          </a:p>
          <a:p>
            <a:pPr marL="650326" lvl="1" indent="-285750">
              <a:buFont typeface="Arial" panose="020B0604020202020204" pitchFamily="34" charset="0"/>
              <a:buChar char="•"/>
            </a:pPr>
            <a:r>
              <a:rPr lang="en-US" sz="1800" dirty="0" smtClean="0"/>
              <a:t>Observe trends in daily death counts and changes in particulate air pollution</a:t>
            </a:r>
          </a:p>
          <a:p>
            <a:pPr marL="285750" indent="-285750">
              <a:buFont typeface="Arial" panose="020B0604020202020204" pitchFamily="34" charset="0"/>
              <a:buChar char="•"/>
            </a:pPr>
            <a:r>
              <a:rPr lang="en-US" sz="1800" dirty="0" smtClean="0">
                <a:latin typeface="+mn-lt"/>
              </a:rPr>
              <a:t>Hospitalizations</a:t>
            </a:r>
          </a:p>
          <a:p>
            <a:pPr marL="650326" lvl="1" indent="-285750">
              <a:buFont typeface="Arial" panose="020B0604020202020204" pitchFamily="34" charset="0"/>
              <a:buChar char="•"/>
            </a:pPr>
            <a:r>
              <a:rPr lang="en-US" sz="1800" dirty="0"/>
              <a:t>Similar to mortality counts, but observes daily hospital admissions rather than </a:t>
            </a:r>
            <a:r>
              <a:rPr lang="en-US" sz="1800" dirty="0" smtClean="0"/>
              <a:t>mortality</a:t>
            </a:r>
          </a:p>
          <a:p>
            <a:pPr marL="285750" indent="-285750">
              <a:buFont typeface="Arial" panose="020B0604020202020204" pitchFamily="34" charset="0"/>
              <a:buChar char="•"/>
            </a:pPr>
            <a:r>
              <a:rPr lang="en-US" sz="1800" dirty="0" smtClean="0">
                <a:latin typeface="+mn-lt"/>
              </a:rPr>
              <a:t>Symptoms/Lung function</a:t>
            </a:r>
          </a:p>
          <a:p>
            <a:pPr marL="650326" lvl="1" indent="-285750">
              <a:buFont typeface="Arial" panose="020B0604020202020204" pitchFamily="34" charset="0"/>
              <a:buChar char="•"/>
            </a:pPr>
            <a:r>
              <a:rPr lang="en-US" sz="1800" dirty="0" smtClean="0"/>
              <a:t>Associates daily respiratory symptoms and air pollution</a:t>
            </a:r>
          </a:p>
          <a:p>
            <a:pPr marL="650326" lvl="1" indent="-285750">
              <a:buFont typeface="Arial" panose="020B0604020202020204" pitchFamily="34" charset="0"/>
              <a:buChar char="•"/>
            </a:pPr>
            <a:r>
              <a:rPr lang="en-US" sz="1800" dirty="0" smtClean="0"/>
              <a:t>Often follows people with asthma</a:t>
            </a:r>
            <a:endParaRPr lang="en-US" sz="1800" dirty="0"/>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63</a:t>
            </a:fld>
            <a:endParaRPr lang="en-US" dirty="0">
              <a:solidFill>
                <a:srgbClr val="268097">
                  <a:tint val="75000"/>
                </a:srgbClr>
              </a:solidFill>
            </a:endParaRPr>
          </a:p>
        </p:txBody>
      </p:sp>
    </p:spTree>
    <p:extLst>
      <p:ext uri="{BB962C8B-B14F-4D97-AF65-F5344CB8AC3E}">
        <p14:creationId xmlns:p14="http://schemas.microsoft.com/office/powerpoint/2010/main" val="5078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Chronic Exposure Measurements</a:t>
            </a:r>
            <a:endParaRPr lang="en-US" dirty="0"/>
          </a:p>
        </p:txBody>
      </p:sp>
      <p:sp>
        <p:nvSpPr>
          <p:cNvPr id="3" name="Content Placeholder 2"/>
          <p:cNvSpPr>
            <a:spLocks noGrp="1"/>
          </p:cNvSpPr>
          <p:nvPr>
            <p:ph sz="quarter" idx="12"/>
          </p:nvPr>
        </p:nvSpPr>
        <p:spPr>
          <a:xfrm>
            <a:off x="846667" y="2222500"/>
            <a:ext cx="10361660" cy="4127500"/>
          </a:xfrm>
        </p:spPr>
        <p:txBody>
          <a:bodyPr/>
          <a:lstStyle/>
          <a:p>
            <a:pPr marL="285750" indent="-285750">
              <a:buFont typeface="Arial" panose="020B0604020202020204" pitchFamily="34" charset="0"/>
              <a:buChar char="•"/>
            </a:pPr>
            <a:r>
              <a:rPr lang="en-US" sz="1800" dirty="0" smtClean="0">
                <a:latin typeface="+mn-lt"/>
              </a:rPr>
              <a:t>Mortality rates</a:t>
            </a:r>
          </a:p>
          <a:p>
            <a:pPr marL="650326" lvl="1" indent="-285750">
              <a:buFont typeface="Arial" panose="020B0604020202020204" pitchFamily="34" charset="0"/>
              <a:buChar char="•"/>
            </a:pPr>
            <a:r>
              <a:rPr lang="en-US" sz="1800" dirty="0" smtClean="0"/>
              <a:t>Compare annual mortality rates among populations that receive different amounts of pollution</a:t>
            </a:r>
          </a:p>
          <a:p>
            <a:pPr marL="285750" indent="-285750">
              <a:buFont typeface="Arial" panose="020B0604020202020204" pitchFamily="34" charset="0"/>
              <a:buChar char="•"/>
            </a:pPr>
            <a:r>
              <a:rPr lang="en-US" sz="1800" dirty="0" smtClean="0">
                <a:latin typeface="+mn-lt"/>
              </a:rPr>
              <a:t>Survival/Life expectancy</a:t>
            </a:r>
          </a:p>
          <a:p>
            <a:pPr marL="650326" lvl="1" indent="-285750">
              <a:buFont typeface="Arial" panose="020B0604020202020204" pitchFamily="34" charset="0"/>
              <a:buChar char="•"/>
            </a:pPr>
            <a:r>
              <a:rPr lang="en-US" sz="1800" dirty="0" smtClean="0"/>
              <a:t>Evaluates mortality in cohorts of people from long-term pollution exposure</a:t>
            </a:r>
          </a:p>
          <a:p>
            <a:pPr marL="650326" lvl="1" indent="-285750">
              <a:buFont typeface="Arial" panose="020B0604020202020204" pitchFamily="34" charset="0"/>
              <a:buChar char="•"/>
            </a:pPr>
            <a:r>
              <a:rPr lang="en-US" sz="1800" dirty="0" smtClean="0"/>
              <a:t>Harvard Six-Cities study is an example</a:t>
            </a:r>
          </a:p>
          <a:p>
            <a:pPr marL="285750" indent="-285750">
              <a:buFont typeface="Arial" panose="020B0604020202020204" pitchFamily="34" charset="0"/>
              <a:buChar char="•"/>
            </a:pPr>
            <a:r>
              <a:rPr lang="en-US" sz="1800" dirty="0" smtClean="0">
                <a:latin typeface="+mn-lt"/>
              </a:rPr>
              <a:t>Disease/Lung function</a:t>
            </a:r>
          </a:p>
          <a:p>
            <a:pPr marL="650326" lvl="1" indent="-285750">
              <a:buFont typeface="Arial" panose="020B0604020202020204" pitchFamily="34" charset="0"/>
              <a:buChar char="•"/>
            </a:pPr>
            <a:r>
              <a:rPr lang="en-US" sz="1800" dirty="0" smtClean="0"/>
              <a:t>Evaluates long-term exposure and respiratory symptoms</a:t>
            </a:r>
          </a:p>
          <a:p>
            <a:pPr lvl="1" indent="0">
              <a:buNone/>
            </a:pPr>
            <a:endParaRPr lang="en-US" sz="1800" dirty="0" smtClean="0"/>
          </a:p>
          <a:p>
            <a:pPr marL="285750" indent="-285750">
              <a:buFont typeface="Arial" panose="020B0604020202020204" pitchFamily="34" charset="0"/>
              <a:buChar char="•"/>
            </a:pPr>
            <a:endParaRPr lang="en-US" dirty="0" smtClean="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64</a:t>
            </a:fld>
            <a:endParaRPr lang="en-US" dirty="0">
              <a:solidFill>
                <a:srgbClr val="268097">
                  <a:tint val="75000"/>
                </a:srgbClr>
              </a:solidFill>
            </a:endParaRPr>
          </a:p>
        </p:txBody>
      </p:sp>
    </p:spTree>
    <p:extLst>
      <p:ext uri="{BB962C8B-B14F-4D97-AF65-F5344CB8AC3E}">
        <p14:creationId xmlns:p14="http://schemas.microsoft.com/office/powerpoint/2010/main" val="18780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632037"/>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solidFill>
              </a:rPr>
              <a:t>Willingness to Pay for Environmental Quality</a:t>
            </a:r>
          </a:p>
          <a:p>
            <a:pPr marL="865188" lvl="1" indent="-407988">
              <a:spcBef>
                <a:spcPts val="600"/>
              </a:spcBef>
              <a:buFont typeface="+mj-lt"/>
              <a:buAutoNum type="alphaLcParenR"/>
            </a:pPr>
            <a:r>
              <a:rPr lang="en-US" sz="2000" dirty="0" smtClean="0">
                <a:solidFill>
                  <a:schemeClr val="bg2">
                    <a:lumMod val="65000"/>
                  </a:schemeClr>
                </a:solidFill>
              </a:rPr>
              <a:t>Theory of WTP</a:t>
            </a:r>
          </a:p>
          <a:p>
            <a:pPr marL="865188" lvl="1" indent="-407988">
              <a:spcBef>
                <a:spcPts val="600"/>
              </a:spcBef>
              <a:buFont typeface="+mj-lt"/>
              <a:buAutoNum type="alphaLcParenR"/>
            </a:pPr>
            <a:r>
              <a:rPr lang="en-US" sz="2000" dirty="0" smtClean="0">
                <a:solidFill>
                  <a:schemeClr val="bg2">
                    <a:lumMod val="65000"/>
                  </a:schemeClr>
                </a:solidFill>
              </a:rPr>
              <a:t>Estimation of WTP</a:t>
            </a:r>
          </a:p>
          <a:p>
            <a:pPr marL="865188" lvl="1" indent="-407988">
              <a:spcBef>
                <a:spcPts val="600"/>
              </a:spcBef>
              <a:buFont typeface="+mj-lt"/>
              <a:buAutoNum type="alphaLcParenR"/>
            </a:pPr>
            <a:r>
              <a:rPr lang="en-US" sz="2000" dirty="0" smtClean="0">
                <a:solidFill>
                  <a:schemeClr val="bg2"/>
                </a:solidFill>
              </a:rPr>
              <a:t>Research Methods for Health &amp; Pollution</a:t>
            </a:r>
          </a:p>
          <a:p>
            <a:pPr marL="1322388" lvl="2" indent="-407988">
              <a:spcBef>
                <a:spcPts val="600"/>
              </a:spcBef>
              <a:buFont typeface="+mj-lt"/>
              <a:buAutoNum type="romanLcPeriod"/>
            </a:pPr>
            <a:r>
              <a:rPr lang="en-US" dirty="0" smtClean="0">
                <a:solidFill>
                  <a:schemeClr val="bg2"/>
                </a:solidFill>
              </a:rPr>
              <a:t>Observational Studies</a:t>
            </a:r>
          </a:p>
          <a:p>
            <a:pPr marL="1322388" lvl="2" indent="-407988">
              <a:spcBef>
                <a:spcPts val="600"/>
              </a:spcBef>
              <a:buFont typeface="+mj-lt"/>
              <a:buAutoNum type="romanLcPeriod"/>
            </a:pPr>
            <a:r>
              <a:rPr lang="en-US" dirty="0" smtClean="0">
                <a:solidFill>
                  <a:schemeClr val="bg2">
                    <a:lumMod val="65000"/>
                  </a:schemeClr>
                </a:solidFill>
              </a:rPr>
              <a:t>Quasi-Experiments</a:t>
            </a:r>
          </a:p>
          <a:p>
            <a:pPr marL="1322388" lvl="2" indent="-407988">
              <a:spcBef>
                <a:spcPts val="600"/>
              </a:spcBef>
              <a:buFont typeface="+mj-lt"/>
              <a:buAutoNum type="romanLcPeriod"/>
            </a:pPr>
            <a:r>
              <a:rPr lang="en-US" dirty="0" smtClean="0">
                <a:solidFill>
                  <a:schemeClr val="bg2">
                    <a:lumMod val="65000"/>
                  </a:schemeClr>
                </a:solidFill>
              </a:rPr>
              <a:t>RCTs</a:t>
            </a:r>
          </a:p>
          <a:p>
            <a:pPr marL="865188" lvl="1" indent="-407988">
              <a:spcBef>
                <a:spcPts val="600"/>
              </a:spcBef>
              <a:buFont typeface="+mj-lt"/>
              <a:buAutoNum type="alphaLcParenR"/>
            </a:pPr>
            <a:r>
              <a:rPr lang="en-US" sz="2000" dirty="0" smtClean="0">
                <a:solidFill>
                  <a:schemeClr val="bg2">
                    <a:lumMod val="65000"/>
                  </a:schemeClr>
                </a:solidFill>
              </a:rPr>
              <a:t>Value of a Statistical Life</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3964737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b/b9/Main_Street_Watertown_MA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667" y="2200959"/>
            <a:ext cx="2838925" cy="1831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4/4e/Harriman-crescent-ave-walden-ridge-tn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3135" y="2095801"/>
            <a:ext cx="3592103" cy="19421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d/de/St_Louis_night_expblen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9091" y="2050360"/>
            <a:ext cx="3091347" cy="19877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upload.wikimedia.org/wikipedia/commons/f/f6/Portage_Wisconsin_aerial_view.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5811" y="4386756"/>
            <a:ext cx="3386753" cy="203205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iteselection.com/issues/2010/jul/images/DowntownTopeka_17402_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9441" y="4386756"/>
            <a:ext cx="3756180" cy="2060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049441" y="6447125"/>
            <a:ext cx="2435290" cy="253916"/>
          </a:xfrm>
          <a:prstGeom prst="rect">
            <a:avLst/>
          </a:prstGeom>
          <a:noFill/>
        </p:spPr>
        <p:txBody>
          <a:bodyPr wrap="square" rtlCol="0">
            <a:spAutoFit/>
          </a:bodyPr>
          <a:lstStyle/>
          <a:p>
            <a:r>
              <a:rPr lang="en-US" sz="1050" dirty="0" smtClean="0"/>
              <a:t>Topeka, Kansas</a:t>
            </a:r>
            <a:endParaRPr lang="en-US" sz="1050" dirty="0"/>
          </a:p>
        </p:txBody>
      </p:sp>
      <p:sp>
        <p:nvSpPr>
          <p:cNvPr id="11" name="TextBox 10"/>
          <p:cNvSpPr txBox="1"/>
          <p:nvPr/>
        </p:nvSpPr>
        <p:spPr>
          <a:xfrm>
            <a:off x="4335811" y="6392479"/>
            <a:ext cx="2435290" cy="253916"/>
          </a:xfrm>
          <a:prstGeom prst="rect">
            <a:avLst/>
          </a:prstGeom>
          <a:noFill/>
        </p:spPr>
        <p:txBody>
          <a:bodyPr wrap="square" rtlCol="0">
            <a:spAutoFit/>
          </a:bodyPr>
          <a:lstStyle/>
          <a:p>
            <a:r>
              <a:rPr lang="en-US" sz="1050" dirty="0" smtClean="0"/>
              <a:t>Portage, Wisconsin</a:t>
            </a:r>
          </a:p>
        </p:txBody>
      </p:sp>
      <p:sp>
        <p:nvSpPr>
          <p:cNvPr id="12" name="TextBox 11"/>
          <p:cNvSpPr txBox="1"/>
          <p:nvPr/>
        </p:nvSpPr>
        <p:spPr>
          <a:xfrm>
            <a:off x="846667" y="6416067"/>
            <a:ext cx="2435290" cy="253916"/>
          </a:xfrm>
          <a:prstGeom prst="rect">
            <a:avLst/>
          </a:prstGeom>
          <a:noFill/>
        </p:spPr>
        <p:txBody>
          <a:bodyPr wrap="square" rtlCol="0">
            <a:spAutoFit/>
          </a:bodyPr>
          <a:lstStyle/>
          <a:p>
            <a:r>
              <a:rPr lang="en-US" sz="1050" dirty="0" smtClean="0"/>
              <a:t>Steubenville, Ohio</a:t>
            </a:r>
          </a:p>
        </p:txBody>
      </p:sp>
      <p:sp>
        <p:nvSpPr>
          <p:cNvPr id="13" name="TextBox 12"/>
          <p:cNvSpPr txBox="1"/>
          <p:nvPr/>
        </p:nvSpPr>
        <p:spPr>
          <a:xfrm>
            <a:off x="8189091" y="4085468"/>
            <a:ext cx="2435290" cy="253916"/>
          </a:xfrm>
          <a:prstGeom prst="rect">
            <a:avLst/>
          </a:prstGeom>
          <a:noFill/>
        </p:spPr>
        <p:txBody>
          <a:bodyPr wrap="square" rtlCol="0">
            <a:spAutoFit/>
          </a:bodyPr>
          <a:lstStyle/>
          <a:p>
            <a:r>
              <a:rPr lang="en-US" sz="1050" dirty="0" smtClean="0"/>
              <a:t>St. Louis, Missouri</a:t>
            </a:r>
          </a:p>
        </p:txBody>
      </p:sp>
      <p:sp>
        <p:nvSpPr>
          <p:cNvPr id="14" name="TextBox 13"/>
          <p:cNvSpPr txBox="1"/>
          <p:nvPr/>
        </p:nvSpPr>
        <p:spPr>
          <a:xfrm>
            <a:off x="4233135" y="4117182"/>
            <a:ext cx="2435290" cy="253916"/>
          </a:xfrm>
          <a:prstGeom prst="rect">
            <a:avLst/>
          </a:prstGeom>
          <a:noFill/>
        </p:spPr>
        <p:txBody>
          <a:bodyPr wrap="square" rtlCol="0">
            <a:spAutoFit/>
          </a:bodyPr>
          <a:lstStyle/>
          <a:p>
            <a:r>
              <a:rPr lang="en-US" sz="1050" dirty="0" smtClean="0"/>
              <a:t>Harriman, Tennessee</a:t>
            </a:r>
          </a:p>
        </p:txBody>
      </p:sp>
      <p:sp>
        <p:nvSpPr>
          <p:cNvPr id="15" name="TextBox 14"/>
          <p:cNvSpPr txBox="1"/>
          <p:nvPr/>
        </p:nvSpPr>
        <p:spPr>
          <a:xfrm>
            <a:off x="846667" y="4060563"/>
            <a:ext cx="2435290" cy="253916"/>
          </a:xfrm>
          <a:prstGeom prst="rect">
            <a:avLst/>
          </a:prstGeom>
          <a:noFill/>
        </p:spPr>
        <p:txBody>
          <a:bodyPr wrap="square" rtlCol="0">
            <a:spAutoFit/>
          </a:bodyPr>
          <a:lstStyle/>
          <a:p>
            <a:r>
              <a:rPr lang="en-US" sz="1050" dirty="0" smtClean="0"/>
              <a:t>Watertown, Massachusetts</a:t>
            </a:r>
          </a:p>
        </p:txBody>
      </p:sp>
      <p:sp>
        <p:nvSpPr>
          <p:cNvPr id="3" name="Slide Number Placeholder 2"/>
          <p:cNvSpPr>
            <a:spLocks noGrp="1"/>
          </p:cNvSpPr>
          <p:nvPr>
            <p:ph type="sldNum" sz="quarter" idx="11"/>
          </p:nvPr>
        </p:nvSpPr>
        <p:spPr>
          <a:xfrm>
            <a:off x="212671" y="6416067"/>
            <a:ext cx="2844800" cy="365125"/>
          </a:xfrm>
        </p:spPr>
        <p:txBody>
          <a:bodyPr/>
          <a:lstStyle/>
          <a:p>
            <a:fld id="{89CCB5FB-16D9-7C48-89F1-FBC82D9218F8}" type="slidenum">
              <a:rPr lang="en-US" smtClean="0">
                <a:solidFill>
                  <a:srgbClr val="268097">
                    <a:tint val="75000"/>
                  </a:srgbClr>
                </a:solidFill>
              </a:rPr>
              <a:pPr/>
              <a:t>66</a:t>
            </a:fld>
            <a:endParaRPr lang="en-US" dirty="0">
              <a:solidFill>
                <a:srgbClr val="268097">
                  <a:tint val="75000"/>
                </a:srgbClr>
              </a:solidFill>
            </a:endParaRPr>
          </a:p>
        </p:txBody>
      </p:sp>
      <p:pic>
        <p:nvPicPr>
          <p:cNvPr id="5" name="Picture 4"/>
          <p:cNvPicPr>
            <a:picLocks noChangeAspect="1"/>
          </p:cNvPicPr>
          <p:nvPr/>
        </p:nvPicPr>
        <p:blipFill rotWithShape="1">
          <a:blip r:embed="rId8"/>
          <a:srcRect l="2551" r="8797" b="7260"/>
          <a:stretch/>
        </p:blipFill>
        <p:spPr>
          <a:xfrm>
            <a:off x="846667" y="4455234"/>
            <a:ext cx="2977776" cy="1923576"/>
          </a:xfrm>
          <a:prstGeom prst="rect">
            <a:avLst/>
          </a:prstGeom>
        </p:spPr>
      </p:pic>
      <p:sp>
        <p:nvSpPr>
          <p:cNvPr id="6" name="TextBox 5"/>
          <p:cNvSpPr txBox="1"/>
          <p:nvPr/>
        </p:nvSpPr>
        <p:spPr>
          <a:xfrm>
            <a:off x="694481" y="1180618"/>
            <a:ext cx="2756490" cy="520860"/>
          </a:xfrm>
          <a:prstGeom prst="rect">
            <a:avLst/>
          </a:prstGeom>
          <a:solidFill>
            <a:schemeClr val="bg2"/>
          </a:solidFill>
        </p:spPr>
        <p:txBody>
          <a:bodyPr wrap="square" rtlCol="0">
            <a:spAutoFit/>
          </a:bodyPr>
          <a:lstStyle/>
          <a:p>
            <a:endParaRPr lang="en-US"/>
          </a:p>
        </p:txBody>
      </p:sp>
      <p:sp>
        <p:nvSpPr>
          <p:cNvPr id="2" name="Title 1"/>
          <p:cNvSpPr>
            <a:spLocks noGrp="1"/>
          </p:cNvSpPr>
          <p:nvPr>
            <p:ph type="title"/>
          </p:nvPr>
        </p:nvSpPr>
        <p:spPr>
          <a:xfrm>
            <a:off x="726005" y="1090436"/>
            <a:ext cx="11079615" cy="892415"/>
          </a:xfrm>
        </p:spPr>
        <p:txBody>
          <a:bodyPr/>
          <a:lstStyle/>
          <a:p>
            <a:pPr>
              <a:spcBef>
                <a:spcPts val="800"/>
              </a:spcBef>
            </a:pPr>
            <a:r>
              <a:rPr lang="en-US" sz="2800" dirty="0" smtClean="0"/>
              <a:t>Canonical Example of Observational Approach: </a:t>
            </a:r>
            <a:br>
              <a:rPr lang="en-US" sz="2800" dirty="0" smtClean="0"/>
            </a:br>
            <a:r>
              <a:rPr lang="en-US" sz="2400" dirty="0" smtClean="0"/>
              <a:t>“</a:t>
            </a:r>
            <a:r>
              <a:rPr lang="en-US" sz="2400" u="sng" dirty="0" smtClean="0"/>
              <a:t>Association</a:t>
            </a:r>
            <a:r>
              <a:rPr lang="en-US" sz="2400" dirty="0" smtClean="0"/>
              <a:t> </a:t>
            </a:r>
            <a:r>
              <a:rPr lang="en-US" sz="2400" dirty="0"/>
              <a:t>between Air Pollution and Mortality in Six U.S. Cities”</a:t>
            </a:r>
          </a:p>
        </p:txBody>
      </p:sp>
    </p:spTree>
    <p:extLst>
      <p:ext uri="{BB962C8B-B14F-4D97-AF65-F5344CB8AC3E}">
        <p14:creationId xmlns:p14="http://schemas.microsoft.com/office/powerpoint/2010/main" val="16433872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Six Cities Study: Design</a:t>
            </a:r>
            <a:endParaRPr lang="en-US" dirty="0"/>
          </a:p>
        </p:txBody>
      </p:sp>
      <p:sp>
        <p:nvSpPr>
          <p:cNvPr id="3" name="Content Placeholder 2"/>
          <p:cNvSpPr>
            <a:spLocks noGrp="1"/>
          </p:cNvSpPr>
          <p:nvPr>
            <p:ph sz="quarter" idx="12"/>
          </p:nvPr>
        </p:nvSpPr>
        <p:spPr/>
        <p:txBody>
          <a:bodyPr/>
          <a:lstStyle/>
          <a:p>
            <a:pPr>
              <a:spcBef>
                <a:spcPts val="800"/>
              </a:spcBef>
            </a:pPr>
            <a:r>
              <a:rPr lang="en-US" sz="1800" dirty="0" smtClean="0"/>
              <a:t>First long-term study on effects of low to moderate sustained PM exposure</a:t>
            </a:r>
          </a:p>
          <a:p>
            <a:pPr marL="285750" indent="-285750">
              <a:spcBef>
                <a:spcPts val="800"/>
              </a:spcBef>
              <a:buFont typeface="Arial" charset="0"/>
              <a:buChar char="•"/>
            </a:pPr>
            <a:r>
              <a:rPr lang="en-US" sz="1800" dirty="0" smtClean="0">
                <a:latin typeface="+mn-lt"/>
              </a:rPr>
              <a:t>Enrollment survey with questions about age, sex, weight, height, education level, complete smoking history, occupational exposures, and medical history</a:t>
            </a:r>
          </a:p>
          <a:p>
            <a:pPr marL="285750" indent="-285750">
              <a:spcBef>
                <a:spcPts val="800"/>
              </a:spcBef>
              <a:buFont typeface="Arial" charset="0"/>
              <a:buChar char="•"/>
            </a:pPr>
            <a:r>
              <a:rPr lang="en-US" sz="1800" dirty="0" smtClean="0">
                <a:latin typeface="+mn-lt"/>
              </a:rPr>
              <a:t>Annual informational letters and return postcards with a question on vital status mailed to subjects</a:t>
            </a:r>
          </a:p>
          <a:p>
            <a:pPr marL="285750" indent="-285750">
              <a:spcBef>
                <a:spcPts val="800"/>
              </a:spcBef>
              <a:buFont typeface="Arial" charset="0"/>
              <a:buChar char="•"/>
            </a:pPr>
            <a:r>
              <a:rPr lang="en-US" sz="1800" dirty="0" smtClean="0">
                <a:latin typeface="+mn-lt"/>
              </a:rPr>
              <a:t>Used multiple regression to control for correlations of individual risk factors</a:t>
            </a:r>
          </a:p>
          <a:p>
            <a:pPr>
              <a:spcBef>
                <a:spcPts val="800"/>
              </a:spcBef>
            </a:pPr>
            <a:endParaRPr lang="en-US" sz="1800" dirty="0"/>
          </a:p>
          <a:p>
            <a:pPr indent="-174364">
              <a:spcBef>
                <a:spcPts val="800"/>
              </a:spcBef>
            </a:pPr>
            <a:r>
              <a:rPr lang="en-US" sz="1800" dirty="0" smtClean="0"/>
              <a:t>However, an observational study relies heavily on having the “right” set of controls available.</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67</a:t>
            </a:fld>
            <a:endParaRPr lang="en-US" dirty="0">
              <a:solidFill>
                <a:srgbClr val="268097">
                  <a:tint val="75000"/>
                </a:srgbClr>
              </a:solidFill>
            </a:endParaRPr>
          </a:p>
        </p:txBody>
      </p:sp>
    </p:spTree>
    <p:extLst>
      <p:ext uri="{BB962C8B-B14F-4D97-AF65-F5344CB8AC3E}">
        <p14:creationId xmlns:p14="http://schemas.microsoft.com/office/powerpoint/2010/main" val="11849582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Six Cities Study: Pollution</a:t>
            </a:r>
            <a:endParaRPr lang="en-US" dirty="0"/>
          </a:p>
        </p:txBody>
      </p:sp>
      <p:graphicFrame>
        <p:nvGraphicFramePr>
          <p:cNvPr id="4" name="Content Placeholder 3"/>
          <p:cNvGraphicFramePr>
            <a:graphicFrameLocks noGrp="1"/>
          </p:cNvGraphicFramePr>
          <p:nvPr>
            <p:ph sz="quarter" idx="12"/>
            <p:extLst>
              <p:ext uri="{D42A27DB-BD31-4B8C-83A1-F6EECF244321}">
                <p14:modId xmlns:p14="http://schemas.microsoft.com/office/powerpoint/2010/main" val="1415344854"/>
              </p:ext>
            </p:extLst>
          </p:nvPr>
        </p:nvGraphicFramePr>
        <p:xfrm>
          <a:off x="846138" y="2222500"/>
          <a:ext cx="10431462" cy="1402080"/>
        </p:xfrm>
        <a:graphic>
          <a:graphicData uri="http://schemas.openxmlformats.org/drawingml/2006/table">
            <a:tbl>
              <a:tblPr firstRow="1" bandRow="1">
                <a:tableStyleId>{7E9639D4-E3E2-4D34-9284-5A2195B3D0D7}</a:tableStyleId>
              </a:tblPr>
              <a:tblGrid>
                <a:gridCol w="2035607">
                  <a:extLst>
                    <a:ext uri="{9D8B030D-6E8A-4147-A177-3AD203B41FA5}">
                      <a16:colId xmlns:a16="http://schemas.microsoft.com/office/drawing/2014/main" xmlns="" val="2102019258"/>
                    </a:ext>
                  </a:extLst>
                </a:gridCol>
                <a:gridCol w="1288473">
                  <a:extLst>
                    <a:ext uri="{9D8B030D-6E8A-4147-A177-3AD203B41FA5}">
                      <a16:colId xmlns:a16="http://schemas.microsoft.com/office/drawing/2014/main" xmlns="" val="1642061056"/>
                    </a:ext>
                  </a:extLst>
                </a:gridCol>
                <a:gridCol w="1219200">
                  <a:extLst>
                    <a:ext uri="{9D8B030D-6E8A-4147-A177-3AD203B41FA5}">
                      <a16:colId xmlns:a16="http://schemas.microsoft.com/office/drawing/2014/main" xmlns="" val="875215236"/>
                    </a:ext>
                  </a:extLst>
                </a:gridCol>
                <a:gridCol w="1579418">
                  <a:extLst>
                    <a:ext uri="{9D8B030D-6E8A-4147-A177-3AD203B41FA5}">
                      <a16:colId xmlns:a16="http://schemas.microsoft.com/office/drawing/2014/main" xmlns="" val="418933885"/>
                    </a:ext>
                  </a:extLst>
                </a:gridCol>
                <a:gridCol w="1482437">
                  <a:extLst>
                    <a:ext uri="{9D8B030D-6E8A-4147-A177-3AD203B41FA5}">
                      <a16:colId xmlns:a16="http://schemas.microsoft.com/office/drawing/2014/main" xmlns="" val="3620622486"/>
                    </a:ext>
                  </a:extLst>
                </a:gridCol>
                <a:gridCol w="1252539">
                  <a:extLst>
                    <a:ext uri="{9D8B030D-6E8A-4147-A177-3AD203B41FA5}">
                      <a16:colId xmlns:a16="http://schemas.microsoft.com/office/drawing/2014/main" xmlns="" val="2136305474"/>
                    </a:ext>
                  </a:extLst>
                </a:gridCol>
                <a:gridCol w="1573788">
                  <a:extLst>
                    <a:ext uri="{9D8B030D-6E8A-4147-A177-3AD203B41FA5}">
                      <a16:colId xmlns:a16="http://schemas.microsoft.com/office/drawing/2014/main" xmlns="" val="1127183041"/>
                    </a:ext>
                  </a:extLst>
                </a:gridCol>
              </a:tblGrid>
              <a:tr h="370840">
                <a:tc>
                  <a:txBody>
                    <a:bodyPr/>
                    <a:lstStyle/>
                    <a:p>
                      <a:r>
                        <a:rPr lang="en-US" sz="1600" dirty="0" smtClean="0">
                          <a:solidFill>
                            <a:schemeClr val="bg2"/>
                          </a:solidFill>
                        </a:rPr>
                        <a:t>Characteristic</a:t>
                      </a:r>
                      <a:endParaRPr lang="en-US" sz="1600" dirty="0">
                        <a:solidFill>
                          <a:schemeClr val="bg2"/>
                        </a:solidFill>
                      </a:endParaRPr>
                    </a:p>
                  </a:txBody>
                  <a:tcPr/>
                </a:tc>
                <a:tc>
                  <a:txBody>
                    <a:bodyPr/>
                    <a:lstStyle/>
                    <a:p>
                      <a:r>
                        <a:rPr lang="en-US" sz="1600" dirty="0" smtClean="0">
                          <a:solidFill>
                            <a:schemeClr val="bg2"/>
                          </a:solidFill>
                        </a:rPr>
                        <a:t>Portage, Wis.</a:t>
                      </a:r>
                      <a:endParaRPr lang="en-US" sz="1600" dirty="0">
                        <a:solidFill>
                          <a:schemeClr val="bg2"/>
                        </a:solidFill>
                      </a:endParaRPr>
                    </a:p>
                  </a:txBody>
                  <a:tcPr/>
                </a:tc>
                <a:tc>
                  <a:txBody>
                    <a:bodyPr/>
                    <a:lstStyle/>
                    <a:p>
                      <a:r>
                        <a:rPr lang="en-US" sz="1600" dirty="0" smtClean="0">
                          <a:solidFill>
                            <a:schemeClr val="bg2"/>
                          </a:solidFill>
                        </a:rPr>
                        <a:t>Topeka,</a:t>
                      </a:r>
                      <a:r>
                        <a:rPr lang="en-US" sz="1600" baseline="0" dirty="0" smtClean="0">
                          <a:solidFill>
                            <a:schemeClr val="bg2"/>
                          </a:solidFill>
                        </a:rPr>
                        <a:t> Kans.</a:t>
                      </a:r>
                      <a:endParaRPr lang="en-US" sz="1600" dirty="0">
                        <a:solidFill>
                          <a:schemeClr val="bg2"/>
                        </a:solidFill>
                      </a:endParaRPr>
                    </a:p>
                  </a:txBody>
                  <a:tcPr/>
                </a:tc>
                <a:tc>
                  <a:txBody>
                    <a:bodyPr/>
                    <a:lstStyle/>
                    <a:p>
                      <a:r>
                        <a:rPr lang="en-US" sz="1600" dirty="0" smtClean="0">
                          <a:solidFill>
                            <a:schemeClr val="bg2"/>
                          </a:solidFill>
                        </a:rPr>
                        <a:t>Watertown, Mass.</a:t>
                      </a:r>
                      <a:endParaRPr lang="en-US" sz="1600" dirty="0">
                        <a:solidFill>
                          <a:schemeClr val="bg2"/>
                        </a:solidFill>
                      </a:endParaRPr>
                    </a:p>
                  </a:txBody>
                  <a:tcPr/>
                </a:tc>
                <a:tc>
                  <a:txBody>
                    <a:bodyPr/>
                    <a:lstStyle/>
                    <a:p>
                      <a:r>
                        <a:rPr lang="en-US" sz="1600" dirty="0" smtClean="0">
                          <a:solidFill>
                            <a:schemeClr val="bg2"/>
                          </a:solidFill>
                        </a:rPr>
                        <a:t>Harriman, Tenn.</a:t>
                      </a:r>
                      <a:endParaRPr lang="en-US" sz="1600" dirty="0">
                        <a:solidFill>
                          <a:schemeClr val="bg2"/>
                        </a:solidFill>
                      </a:endParaRPr>
                    </a:p>
                  </a:txBody>
                  <a:tcPr/>
                </a:tc>
                <a:tc>
                  <a:txBody>
                    <a:bodyPr/>
                    <a:lstStyle/>
                    <a:p>
                      <a:r>
                        <a:rPr lang="en-US" sz="1600" dirty="0" smtClean="0">
                          <a:solidFill>
                            <a:schemeClr val="bg2"/>
                          </a:solidFill>
                        </a:rPr>
                        <a:t>St. Louis</a:t>
                      </a:r>
                      <a:endParaRPr lang="en-US" sz="1600" dirty="0">
                        <a:solidFill>
                          <a:schemeClr val="bg2"/>
                        </a:solidFill>
                      </a:endParaRPr>
                    </a:p>
                  </a:txBody>
                  <a:tcPr/>
                </a:tc>
                <a:tc>
                  <a:txBody>
                    <a:bodyPr/>
                    <a:lstStyle/>
                    <a:p>
                      <a:r>
                        <a:rPr lang="en-US" sz="1600" dirty="0" smtClean="0">
                          <a:solidFill>
                            <a:schemeClr val="bg2"/>
                          </a:solidFill>
                        </a:rPr>
                        <a:t>Steubenville, Ohio</a:t>
                      </a:r>
                      <a:endParaRPr lang="en-US" sz="1600" dirty="0">
                        <a:solidFill>
                          <a:schemeClr val="bg2"/>
                        </a:solidFill>
                      </a:endParaRPr>
                    </a:p>
                  </a:txBody>
                  <a:tcPr/>
                </a:tc>
                <a:extLst>
                  <a:ext uri="{0D108BD9-81ED-4DB2-BD59-A6C34878D82A}">
                    <a16:rowId xmlns:a16="http://schemas.microsoft.com/office/drawing/2014/main" xmlns="" val="3821610598"/>
                  </a:ext>
                </a:extLst>
              </a:tr>
              <a:tr h="370840">
                <a:tc>
                  <a:txBody>
                    <a:bodyPr/>
                    <a:lstStyle/>
                    <a:p>
                      <a:r>
                        <a:rPr lang="en-US" sz="1600" dirty="0" smtClean="0"/>
                        <a:t>Fine</a:t>
                      </a:r>
                      <a:r>
                        <a:rPr lang="en-US" sz="1600" baseline="0" dirty="0" smtClean="0"/>
                        <a:t> particle concentration (</a:t>
                      </a:r>
                      <a:r>
                        <a:rPr lang="en-US" sz="1600" baseline="0" dirty="0" err="1" smtClean="0"/>
                        <a:t>μg</a:t>
                      </a:r>
                      <a:r>
                        <a:rPr lang="en-US" sz="1600" baseline="0" dirty="0" smtClean="0"/>
                        <a:t>/m</a:t>
                      </a:r>
                      <a:r>
                        <a:rPr lang="en-US" sz="1600" baseline="30000" dirty="0" smtClean="0"/>
                        <a:t>3</a:t>
                      </a:r>
                      <a:r>
                        <a:rPr lang="en-US" sz="1600" baseline="0" dirty="0" smtClean="0"/>
                        <a:t>)</a:t>
                      </a:r>
                      <a:endParaRPr lang="en-US" sz="1600" dirty="0">
                        <a:solidFill>
                          <a:schemeClr val="tx1">
                            <a:lumMod val="75000"/>
                          </a:schemeClr>
                        </a:solidFill>
                      </a:endParaRPr>
                    </a:p>
                  </a:txBody>
                  <a:tcPr/>
                </a:tc>
                <a:tc>
                  <a:txBody>
                    <a:bodyPr/>
                    <a:lstStyle/>
                    <a:p>
                      <a:r>
                        <a:rPr lang="en-US" dirty="0" smtClean="0"/>
                        <a:t>11</a:t>
                      </a:r>
                      <a:endParaRPr lang="en-US" dirty="0">
                        <a:solidFill>
                          <a:schemeClr val="tx1">
                            <a:lumMod val="75000"/>
                          </a:schemeClr>
                        </a:solidFill>
                      </a:endParaRPr>
                    </a:p>
                  </a:txBody>
                  <a:tcPr/>
                </a:tc>
                <a:tc>
                  <a:txBody>
                    <a:bodyPr/>
                    <a:lstStyle/>
                    <a:p>
                      <a:r>
                        <a:rPr lang="en-US" dirty="0" smtClean="0"/>
                        <a:t>13</a:t>
                      </a:r>
                      <a:endParaRPr lang="en-US" dirty="0">
                        <a:solidFill>
                          <a:schemeClr val="tx1">
                            <a:lumMod val="75000"/>
                          </a:schemeClr>
                        </a:solidFill>
                      </a:endParaRPr>
                    </a:p>
                  </a:txBody>
                  <a:tcPr/>
                </a:tc>
                <a:tc>
                  <a:txBody>
                    <a:bodyPr/>
                    <a:lstStyle/>
                    <a:p>
                      <a:r>
                        <a:rPr lang="en-US" dirty="0" smtClean="0"/>
                        <a:t>15</a:t>
                      </a:r>
                      <a:endParaRPr lang="en-US" dirty="0">
                        <a:solidFill>
                          <a:schemeClr val="tx1">
                            <a:lumMod val="75000"/>
                          </a:schemeClr>
                        </a:solidFill>
                      </a:endParaRPr>
                    </a:p>
                  </a:txBody>
                  <a:tcPr/>
                </a:tc>
                <a:tc>
                  <a:txBody>
                    <a:bodyPr/>
                    <a:lstStyle/>
                    <a:p>
                      <a:r>
                        <a:rPr lang="en-US" dirty="0" smtClean="0"/>
                        <a:t>21</a:t>
                      </a:r>
                      <a:endParaRPr lang="en-US" dirty="0">
                        <a:solidFill>
                          <a:schemeClr val="tx1">
                            <a:lumMod val="75000"/>
                          </a:schemeClr>
                        </a:solidFill>
                      </a:endParaRPr>
                    </a:p>
                  </a:txBody>
                  <a:tcPr/>
                </a:tc>
                <a:tc>
                  <a:txBody>
                    <a:bodyPr/>
                    <a:lstStyle/>
                    <a:p>
                      <a:r>
                        <a:rPr lang="en-US" dirty="0" smtClean="0"/>
                        <a:t>19</a:t>
                      </a:r>
                      <a:endParaRPr lang="en-US" dirty="0">
                        <a:solidFill>
                          <a:schemeClr val="tx1">
                            <a:lumMod val="75000"/>
                          </a:schemeClr>
                        </a:solidFill>
                      </a:endParaRPr>
                    </a:p>
                  </a:txBody>
                  <a:tcPr/>
                </a:tc>
                <a:tc>
                  <a:txBody>
                    <a:bodyPr/>
                    <a:lstStyle/>
                    <a:p>
                      <a:r>
                        <a:rPr lang="en-US" dirty="0" smtClean="0"/>
                        <a:t>30</a:t>
                      </a:r>
                      <a:endParaRPr lang="en-US" dirty="0" smtClean="0">
                        <a:solidFill>
                          <a:schemeClr val="tx1">
                            <a:lumMod val="75000"/>
                          </a:schemeClr>
                        </a:solidFill>
                      </a:endParaRPr>
                    </a:p>
                  </a:txBody>
                  <a:tcPr/>
                </a:tc>
                <a:extLst>
                  <a:ext uri="{0D108BD9-81ED-4DB2-BD59-A6C34878D82A}">
                    <a16:rowId xmlns:a16="http://schemas.microsoft.com/office/drawing/2014/main" xmlns="" val="10001"/>
                  </a:ext>
                </a:extLst>
              </a:tr>
            </a:tbl>
          </a:graphicData>
        </a:graphic>
      </p:graphicFrame>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68</a:t>
            </a:fld>
            <a:endParaRPr lang="en-US" dirty="0">
              <a:solidFill>
                <a:srgbClr val="268097">
                  <a:tint val="75000"/>
                </a:srgbClr>
              </a:solidFill>
            </a:endParaRPr>
          </a:p>
        </p:txBody>
      </p:sp>
    </p:spTree>
    <p:extLst>
      <p:ext uri="{BB962C8B-B14F-4D97-AF65-F5344CB8AC3E}">
        <p14:creationId xmlns:p14="http://schemas.microsoft.com/office/powerpoint/2010/main" val="19280517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Six Cities Study: Pollution &amp; Controls</a:t>
            </a:r>
            <a:endParaRPr lang="en-US" dirty="0"/>
          </a:p>
        </p:txBody>
      </p:sp>
      <p:graphicFrame>
        <p:nvGraphicFramePr>
          <p:cNvPr id="4" name="Content Placeholder 3"/>
          <p:cNvGraphicFramePr>
            <a:graphicFrameLocks noGrp="1"/>
          </p:cNvGraphicFramePr>
          <p:nvPr>
            <p:ph sz="quarter" idx="12"/>
            <p:extLst>
              <p:ext uri="{D42A27DB-BD31-4B8C-83A1-F6EECF244321}">
                <p14:modId xmlns:p14="http://schemas.microsoft.com/office/powerpoint/2010/main" val="730590826"/>
              </p:ext>
            </p:extLst>
          </p:nvPr>
        </p:nvGraphicFramePr>
        <p:xfrm>
          <a:off x="846138" y="2222500"/>
          <a:ext cx="10431462" cy="1772920"/>
        </p:xfrm>
        <a:graphic>
          <a:graphicData uri="http://schemas.openxmlformats.org/drawingml/2006/table">
            <a:tbl>
              <a:tblPr firstRow="1" bandRow="1">
                <a:tableStyleId>{7E9639D4-E3E2-4D34-9284-5A2195B3D0D7}</a:tableStyleId>
              </a:tblPr>
              <a:tblGrid>
                <a:gridCol w="2035607">
                  <a:extLst>
                    <a:ext uri="{9D8B030D-6E8A-4147-A177-3AD203B41FA5}">
                      <a16:colId xmlns:a16="http://schemas.microsoft.com/office/drawing/2014/main" xmlns="" val="2102019258"/>
                    </a:ext>
                  </a:extLst>
                </a:gridCol>
                <a:gridCol w="1288473">
                  <a:extLst>
                    <a:ext uri="{9D8B030D-6E8A-4147-A177-3AD203B41FA5}">
                      <a16:colId xmlns:a16="http://schemas.microsoft.com/office/drawing/2014/main" xmlns="" val="1642061056"/>
                    </a:ext>
                  </a:extLst>
                </a:gridCol>
                <a:gridCol w="1219200">
                  <a:extLst>
                    <a:ext uri="{9D8B030D-6E8A-4147-A177-3AD203B41FA5}">
                      <a16:colId xmlns:a16="http://schemas.microsoft.com/office/drawing/2014/main" xmlns="" val="875215236"/>
                    </a:ext>
                  </a:extLst>
                </a:gridCol>
                <a:gridCol w="1579418">
                  <a:extLst>
                    <a:ext uri="{9D8B030D-6E8A-4147-A177-3AD203B41FA5}">
                      <a16:colId xmlns:a16="http://schemas.microsoft.com/office/drawing/2014/main" xmlns="" val="418933885"/>
                    </a:ext>
                  </a:extLst>
                </a:gridCol>
                <a:gridCol w="1482437">
                  <a:extLst>
                    <a:ext uri="{9D8B030D-6E8A-4147-A177-3AD203B41FA5}">
                      <a16:colId xmlns:a16="http://schemas.microsoft.com/office/drawing/2014/main" xmlns="" val="3620622486"/>
                    </a:ext>
                  </a:extLst>
                </a:gridCol>
                <a:gridCol w="1252539">
                  <a:extLst>
                    <a:ext uri="{9D8B030D-6E8A-4147-A177-3AD203B41FA5}">
                      <a16:colId xmlns:a16="http://schemas.microsoft.com/office/drawing/2014/main" xmlns="" val="2136305474"/>
                    </a:ext>
                  </a:extLst>
                </a:gridCol>
                <a:gridCol w="1573788">
                  <a:extLst>
                    <a:ext uri="{9D8B030D-6E8A-4147-A177-3AD203B41FA5}">
                      <a16:colId xmlns:a16="http://schemas.microsoft.com/office/drawing/2014/main" xmlns="" val="1127183041"/>
                    </a:ext>
                  </a:extLst>
                </a:gridCol>
              </a:tblGrid>
              <a:tr h="370840">
                <a:tc>
                  <a:txBody>
                    <a:bodyPr/>
                    <a:lstStyle/>
                    <a:p>
                      <a:r>
                        <a:rPr lang="en-US" sz="1600" dirty="0" smtClean="0">
                          <a:solidFill>
                            <a:schemeClr val="bg2"/>
                          </a:solidFill>
                        </a:rPr>
                        <a:t>Characteristic</a:t>
                      </a:r>
                      <a:endParaRPr lang="en-US" sz="1600" dirty="0">
                        <a:solidFill>
                          <a:schemeClr val="bg2"/>
                        </a:solidFill>
                      </a:endParaRPr>
                    </a:p>
                  </a:txBody>
                  <a:tcPr/>
                </a:tc>
                <a:tc>
                  <a:txBody>
                    <a:bodyPr/>
                    <a:lstStyle/>
                    <a:p>
                      <a:r>
                        <a:rPr lang="en-US" sz="1600" dirty="0" smtClean="0">
                          <a:solidFill>
                            <a:schemeClr val="bg2"/>
                          </a:solidFill>
                        </a:rPr>
                        <a:t>Portage, Wis.</a:t>
                      </a:r>
                      <a:endParaRPr lang="en-US" sz="1600" dirty="0">
                        <a:solidFill>
                          <a:schemeClr val="bg2"/>
                        </a:solidFill>
                      </a:endParaRPr>
                    </a:p>
                  </a:txBody>
                  <a:tcPr/>
                </a:tc>
                <a:tc>
                  <a:txBody>
                    <a:bodyPr/>
                    <a:lstStyle/>
                    <a:p>
                      <a:r>
                        <a:rPr lang="en-US" sz="1600" dirty="0" smtClean="0">
                          <a:solidFill>
                            <a:schemeClr val="bg2"/>
                          </a:solidFill>
                        </a:rPr>
                        <a:t>Topeka,</a:t>
                      </a:r>
                      <a:r>
                        <a:rPr lang="en-US" sz="1600" baseline="0" dirty="0" smtClean="0">
                          <a:solidFill>
                            <a:schemeClr val="bg2"/>
                          </a:solidFill>
                        </a:rPr>
                        <a:t> Kans.</a:t>
                      </a:r>
                      <a:endParaRPr lang="en-US" sz="1600" dirty="0">
                        <a:solidFill>
                          <a:schemeClr val="bg2"/>
                        </a:solidFill>
                      </a:endParaRPr>
                    </a:p>
                  </a:txBody>
                  <a:tcPr/>
                </a:tc>
                <a:tc>
                  <a:txBody>
                    <a:bodyPr/>
                    <a:lstStyle/>
                    <a:p>
                      <a:r>
                        <a:rPr lang="en-US" sz="1600" dirty="0" smtClean="0">
                          <a:solidFill>
                            <a:schemeClr val="bg2"/>
                          </a:solidFill>
                        </a:rPr>
                        <a:t>Watertown, Mass.</a:t>
                      </a:r>
                      <a:endParaRPr lang="en-US" sz="1600" dirty="0">
                        <a:solidFill>
                          <a:schemeClr val="bg2"/>
                        </a:solidFill>
                      </a:endParaRPr>
                    </a:p>
                  </a:txBody>
                  <a:tcPr/>
                </a:tc>
                <a:tc>
                  <a:txBody>
                    <a:bodyPr/>
                    <a:lstStyle/>
                    <a:p>
                      <a:r>
                        <a:rPr lang="en-US" sz="1600" dirty="0" smtClean="0">
                          <a:solidFill>
                            <a:schemeClr val="bg2"/>
                          </a:solidFill>
                        </a:rPr>
                        <a:t>Harriman, Tenn.</a:t>
                      </a:r>
                      <a:endParaRPr lang="en-US" sz="1600" dirty="0">
                        <a:solidFill>
                          <a:schemeClr val="bg2"/>
                        </a:solidFill>
                      </a:endParaRPr>
                    </a:p>
                  </a:txBody>
                  <a:tcPr/>
                </a:tc>
                <a:tc>
                  <a:txBody>
                    <a:bodyPr/>
                    <a:lstStyle/>
                    <a:p>
                      <a:r>
                        <a:rPr lang="en-US" sz="1600" dirty="0" smtClean="0">
                          <a:solidFill>
                            <a:schemeClr val="bg2"/>
                          </a:solidFill>
                        </a:rPr>
                        <a:t>St. Louis</a:t>
                      </a:r>
                      <a:endParaRPr lang="en-US" sz="1600" dirty="0">
                        <a:solidFill>
                          <a:schemeClr val="bg2"/>
                        </a:solidFill>
                      </a:endParaRPr>
                    </a:p>
                  </a:txBody>
                  <a:tcPr/>
                </a:tc>
                <a:tc>
                  <a:txBody>
                    <a:bodyPr/>
                    <a:lstStyle/>
                    <a:p>
                      <a:r>
                        <a:rPr lang="en-US" sz="1600" dirty="0" smtClean="0">
                          <a:solidFill>
                            <a:schemeClr val="bg2"/>
                          </a:solidFill>
                        </a:rPr>
                        <a:t>Steubenville, Ohio</a:t>
                      </a:r>
                      <a:endParaRPr lang="en-US" sz="1600" dirty="0">
                        <a:solidFill>
                          <a:schemeClr val="bg2"/>
                        </a:solidFill>
                      </a:endParaRPr>
                    </a:p>
                  </a:txBody>
                  <a:tcPr/>
                </a:tc>
                <a:extLst>
                  <a:ext uri="{0D108BD9-81ED-4DB2-BD59-A6C34878D82A}">
                    <a16:rowId xmlns:a16="http://schemas.microsoft.com/office/drawing/2014/main" xmlns="" val="3821610598"/>
                  </a:ext>
                </a:extLst>
              </a:tr>
              <a:tr h="370840">
                <a:tc>
                  <a:txBody>
                    <a:bodyPr/>
                    <a:lstStyle/>
                    <a:p>
                      <a:r>
                        <a:rPr lang="en-US" sz="1600" dirty="0" smtClean="0"/>
                        <a:t>Fine</a:t>
                      </a:r>
                      <a:r>
                        <a:rPr lang="en-US" sz="1600" baseline="0" dirty="0" smtClean="0"/>
                        <a:t> particle concentration (</a:t>
                      </a:r>
                      <a:r>
                        <a:rPr lang="en-US" sz="1600" baseline="0" dirty="0" err="1" smtClean="0"/>
                        <a:t>μg</a:t>
                      </a:r>
                      <a:r>
                        <a:rPr lang="en-US" sz="1600" baseline="0" dirty="0" smtClean="0"/>
                        <a:t>/m</a:t>
                      </a:r>
                      <a:r>
                        <a:rPr lang="en-US" sz="1600" baseline="30000" dirty="0" smtClean="0"/>
                        <a:t>3</a:t>
                      </a:r>
                      <a:r>
                        <a:rPr lang="en-US" sz="1600" baseline="0" dirty="0" smtClean="0"/>
                        <a:t>)</a:t>
                      </a:r>
                      <a:endParaRPr lang="en-US" sz="1600" dirty="0">
                        <a:solidFill>
                          <a:schemeClr val="tx1">
                            <a:lumMod val="75000"/>
                          </a:schemeClr>
                        </a:solidFill>
                      </a:endParaRPr>
                    </a:p>
                  </a:txBody>
                  <a:tcPr/>
                </a:tc>
                <a:tc>
                  <a:txBody>
                    <a:bodyPr/>
                    <a:lstStyle/>
                    <a:p>
                      <a:r>
                        <a:rPr lang="en-US" dirty="0" smtClean="0"/>
                        <a:t>11</a:t>
                      </a:r>
                      <a:endParaRPr lang="en-US" dirty="0">
                        <a:solidFill>
                          <a:schemeClr val="tx1">
                            <a:lumMod val="75000"/>
                          </a:schemeClr>
                        </a:solidFill>
                      </a:endParaRPr>
                    </a:p>
                  </a:txBody>
                  <a:tcPr/>
                </a:tc>
                <a:tc>
                  <a:txBody>
                    <a:bodyPr/>
                    <a:lstStyle/>
                    <a:p>
                      <a:r>
                        <a:rPr lang="en-US" dirty="0" smtClean="0"/>
                        <a:t>13</a:t>
                      </a:r>
                      <a:endParaRPr lang="en-US" dirty="0">
                        <a:solidFill>
                          <a:schemeClr val="tx1">
                            <a:lumMod val="75000"/>
                          </a:schemeClr>
                        </a:solidFill>
                      </a:endParaRPr>
                    </a:p>
                  </a:txBody>
                  <a:tcPr/>
                </a:tc>
                <a:tc>
                  <a:txBody>
                    <a:bodyPr/>
                    <a:lstStyle/>
                    <a:p>
                      <a:r>
                        <a:rPr lang="en-US" dirty="0" smtClean="0"/>
                        <a:t>15</a:t>
                      </a:r>
                      <a:endParaRPr lang="en-US" dirty="0">
                        <a:solidFill>
                          <a:schemeClr val="tx1">
                            <a:lumMod val="75000"/>
                          </a:schemeClr>
                        </a:solidFill>
                      </a:endParaRPr>
                    </a:p>
                  </a:txBody>
                  <a:tcPr/>
                </a:tc>
                <a:tc>
                  <a:txBody>
                    <a:bodyPr/>
                    <a:lstStyle/>
                    <a:p>
                      <a:r>
                        <a:rPr lang="en-US" dirty="0" smtClean="0"/>
                        <a:t>21</a:t>
                      </a:r>
                      <a:endParaRPr lang="en-US" dirty="0">
                        <a:solidFill>
                          <a:schemeClr val="tx1">
                            <a:lumMod val="75000"/>
                          </a:schemeClr>
                        </a:solidFill>
                      </a:endParaRPr>
                    </a:p>
                  </a:txBody>
                  <a:tcPr/>
                </a:tc>
                <a:tc>
                  <a:txBody>
                    <a:bodyPr/>
                    <a:lstStyle/>
                    <a:p>
                      <a:r>
                        <a:rPr lang="en-US" dirty="0" smtClean="0"/>
                        <a:t>19</a:t>
                      </a:r>
                      <a:endParaRPr lang="en-US" dirty="0">
                        <a:solidFill>
                          <a:schemeClr val="tx1">
                            <a:lumMod val="75000"/>
                          </a:schemeClr>
                        </a:solidFill>
                      </a:endParaRPr>
                    </a:p>
                  </a:txBody>
                  <a:tcPr/>
                </a:tc>
                <a:tc>
                  <a:txBody>
                    <a:bodyPr/>
                    <a:lstStyle/>
                    <a:p>
                      <a:r>
                        <a:rPr lang="en-US" dirty="0" smtClean="0"/>
                        <a:t>30</a:t>
                      </a:r>
                      <a:endParaRPr lang="en-US" dirty="0" smtClean="0">
                        <a:solidFill>
                          <a:schemeClr val="tx1">
                            <a:lumMod val="75000"/>
                          </a:schemeClr>
                        </a:solidFill>
                      </a:endParaRPr>
                    </a:p>
                  </a:txBody>
                  <a:tcPr/>
                </a:tc>
                <a:extLst>
                  <a:ext uri="{0D108BD9-81ED-4DB2-BD59-A6C34878D82A}">
                    <a16:rowId xmlns:a16="http://schemas.microsoft.com/office/drawing/2014/main" xmlns="" val="10001"/>
                  </a:ext>
                </a:extLst>
              </a:tr>
              <a:tr h="370840">
                <a:tc>
                  <a:txBody>
                    <a:bodyPr/>
                    <a:lstStyle/>
                    <a:p>
                      <a:r>
                        <a:rPr lang="en-US" sz="1600" dirty="0" smtClean="0"/>
                        <a:t>Smokers (%)</a:t>
                      </a:r>
                      <a:endParaRPr lang="en-US" sz="1600" dirty="0" smtClean="0">
                        <a:solidFill>
                          <a:schemeClr val="tx2">
                            <a:lumMod val="50000"/>
                          </a:schemeClr>
                        </a:solidFill>
                      </a:endParaRPr>
                    </a:p>
                  </a:txBody>
                  <a:tcPr/>
                </a:tc>
                <a:tc>
                  <a:txBody>
                    <a:bodyPr/>
                    <a:lstStyle/>
                    <a:p>
                      <a:r>
                        <a:rPr lang="en-US" dirty="0" smtClean="0"/>
                        <a:t>36</a:t>
                      </a:r>
                      <a:endParaRPr lang="en-US" dirty="0">
                        <a:solidFill>
                          <a:schemeClr val="tx2">
                            <a:lumMod val="50000"/>
                          </a:schemeClr>
                        </a:solidFill>
                      </a:endParaRPr>
                    </a:p>
                  </a:txBody>
                  <a:tcPr/>
                </a:tc>
                <a:tc>
                  <a:txBody>
                    <a:bodyPr/>
                    <a:lstStyle/>
                    <a:p>
                      <a:r>
                        <a:rPr lang="en-US" dirty="0" smtClean="0"/>
                        <a:t>33</a:t>
                      </a:r>
                      <a:endParaRPr lang="en-US" dirty="0">
                        <a:solidFill>
                          <a:schemeClr val="tx2">
                            <a:lumMod val="50000"/>
                          </a:schemeClr>
                        </a:solidFill>
                      </a:endParaRPr>
                    </a:p>
                  </a:txBody>
                  <a:tcPr/>
                </a:tc>
                <a:tc>
                  <a:txBody>
                    <a:bodyPr/>
                    <a:lstStyle/>
                    <a:p>
                      <a:r>
                        <a:rPr lang="en-US" dirty="0" smtClean="0"/>
                        <a:t>40</a:t>
                      </a:r>
                      <a:endParaRPr lang="en-US" dirty="0">
                        <a:solidFill>
                          <a:schemeClr val="tx2">
                            <a:lumMod val="50000"/>
                          </a:schemeClr>
                        </a:solidFill>
                      </a:endParaRPr>
                    </a:p>
                  </a:txBody>
                  <a:tcPr/>
                </a:tc>
                <a:tc>
                  <a:txBody>
                    <a:bodyPr/>
                    <a:lstStyle/>
                    <a:p>
                      <a:r>
                        <a:rPr lang="en-US" dirty="0" smtClean="0"/>
                        <a:t>37</a:t>
                      </a:r>
                      <a:endParaRPr lang="en-US" dirty="0">
                        <a:solidFill>
                          <a:schemeClr val="tx2">
                            <a:lumMod val="50000"/>
                          </a:schemeClr>
                        </a:solidFill>
                      </a:endParaRPr>
                    </a:p>
                  </a:txBody>
                  <a:tcPr/>
                </a:tc>
                <a:tc>
                  <a:txBody>
                    <a:bodyPr/>
                    <a:lstStyle/>
                    <a:p>
                      <a:r>
                        <a:rPr lang="en-US" dirty="0" smtClean="0"/>
                        <a:t>35</a:t>
                      </a:r>
                      <a:endParaRPr lang="en-US" dirty="0">
                        <a:solidFill>
                          <a:schemeClr val="tx2">
                            <a:lumMod val="50000"/>
                          </a:schemeClr>
                        </a:solidFill>
                      </a:endParaRPr>
                    </a:p>
                  </a:txBody>
                  <a:tcPr/>
                </a:tc>
                <a:tc>
                  <a:txBody>
                    <a:bodyPr/>
                    <a:lstStyle/>
                    <a:p>
                      <a:r>
                        <a:rPr lang="en-US" dirty="0" smtClean="0"/>
                        <a:t>35</a:t>
                      </a:r>
                      <a:endParaRPr lang="en-US" dirty="0">
                        <a:solidFill>
                          <a:schemeClr val="tx2">
                            <a:lumMod val="50000"/>
                          </a:schemeClr>
                        </a:solidFill>
                      </a:endParaRPr>
                    </a:p>
                  </a:txBody>
                  <a:tcPr/>
                </a:tc>
                <a:extLst>
                  <a:ext uri="{0D108BD9-81ED-4DB2-BD59-A6C34878D82A}">
                    <a16:rowId xmlns:a16="http://schemas.microsoft.com/office/drawing/2014/main" xmlns="" val="10002"/>
                  </a:ext>
                </a:extLst>
              </a:tr>
            </a:tbl>
          </a:graphicData>
        </a:graphic>
      </p:graphicFrame>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69</a:t>
            </a:fld>
            <a:endParaRPr lang="en-US" dirty="0">
              <a:solidFill>
                <a:srgbClr val="268097">
                  <a:tint val="75000"/>
                </a:srgbClr>
              </a:solidFill>
            </a:endParaRPr>
          </a:p>
        </p:txBody>
      </p:sp>
    </p:spTree>
    <p:extLst>
      <p:ext uri="{BB962C8B-B14F-4D97-AF65-F5344CB8AC3E}">
        <p14:creationId xmlns:p14="http://schemas.microsoft.com/office/powerpoint/2010/main" val="39991906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Pollution in Transport</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7</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7498680" cy="4127500"/>
          </a:xfrm>
        </p:spPr>
        <p:txBody>
          <a:bodyPr/>
          <a:lstStyle/>
          <a:p>
            <a:r>
              <a:rPr lang="en-US" sz="1800" dirty="0" smtClean="0">
                <a:latin typeface="+mn-lt"/>
              </a:rPr>
              <a:t>From last week:</a:t>
            </a:r>
          </a:p>
          <a:p>
            <a:pPr marL="285750" indent="-285750">
              <a:buFont typeface="Arial" charset="0"/>
              <a:buChar char="•"/>
            </a:pPr>
            <a:r>
              <a:rPr lang="en-US" sz="1800" dirty="0">
                <a:latin typeface="+mn-lt"/>
              </a:rPr>
              <a:t>O</a:t>
            </a:r>
            <a:r>
              <a:rPr lang="en-US" sz="1800" dirty="0" smtClean="0">
                <a:latin typeface="+mn-lt"/>
              </a:rPr>
              <a:t>ver 90% of the transportation sector’s energy comes from petroleum products, and GHG emissions from transport now exceed GHG emissions from electric power</a:t>
            </a:r>
          </a:p>
          <a:p>
            <a:r>
              <a:rPr lang="en-US" sz="1800" dirty="0" smtClean="0"/>
              <a:t>Combustion of petroleum fuels, particularly diesel, also releases local pollutants</a:t>
            </a:r>
          </a:p>
          <a:p>
            <a:pPr marL="285750" indent="-285750">
              <a:buFont typeface="Arial" charset="0"/>
              <a:buChar char="•"/>
            </a:pPr>
            <a:r>
              <a:rPr lang="en-US" sz="1800" dirty="0" smtClean="0">
                <a:latin typeface="+mn-lt"/>
              </a:rPr>
              <a:t>Over half of all CO and NO</a:t>
            </a:r>
            <a:r>
              <a:rPr lang="en-US" sz="1800" baseline="-25000" dirty="0" smtClean="0">
                <a:latin typeface="+mn-lt"/>
              </a:rPr>
              <a:t>x</a:t>
            </a:r>
            <a:r>
              <a:rPr lang="en-US" sz="1800" dirty="0" smtClean="0">
                <a:latin typeface="+mn-lt"/>
              </a:rPr>
              <a:t> emissions in the US come from vehicular exhaust</a:t>
            </a:r>
          </a:p>
          <a:p>
            <a:pPr marL="285750" indent="-285750">
              <a:buFont typeface="Arial" charset="0"/>
              <a:buChar char="•"/>
            </a:pPr>
            <a:r>
              <a:rPr lang="en-US" sz="1800" dirty="0" smtClean="0">
                <a:latin typeface="+mn-lt"/>
              </a:rPr>
              <a:t>Diesel exhaust is considered a Group 1 carcinogen, has much higher small particulate content PM</a:t>
            </a:r>
            <a:r>
              <a:rPr lang="en-US" sz="1800" baseline="-25000" dirty="0" smtClean="0">
                <a:latin typeface="+mn-lt"/>
              </a:rPr>
              <a:t>0.1</a:t>
            </a:r>
            <a:r>
              <a:rPr lang="en-US" sz="1800" dirty="0" smtClean="0">
                <a:latin typeface="+mn-lt"/>
              </a:rPr>
              <a:t> than petrol exhaust</a:t>
            </a:r>
          </a:p>
          <a:p>
            <a:endParaRPr lang="en-US" sz="1800" dirty="0">
              <a:latin typeface="+mn-lt"/>
            </a:endParaRPr>
          </a:p>
        </p:txBody>
      </p:sp>
      <p:pic>
        <p:nvPicPr>
          <p:cNvPr id="5" name="Picture 4"/>
          <p:cNvPicPr>
            <a:picLocks noChangeAspect="1"/>
          </p:cNvPicPr>
          <p:nvPr/>
        </p:nvPicPr>
        <p:blipFill>
          <a:blip r:embed="rId3"/>
          <a:stretch>
            <a:fillRect/>
          </a:stretch>
        </p:blipFill>
        <p:spPr>
          <a:xfrm>
            <a:off x="9120529" y="2329596"/>
            <a:ext cx="2794000" cy="3505200"/>
          </a:xfrm>
          <a:prstGeom prst="rect">
            <a:avLst/>
          </a:prstGeom>
        </p:spPr>
      </p:pic>
    </p:spTree>
    <p:extLst>
      <p:ext uri="{BB962C8B-B14F-4D97-AF65-F5344CB8AC3E}">
        <p14:creationId xmlns:p14="http://schemas.microsoft.com/office/powerpoint/2010/main" val="10626459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Six Cities Study: Pollution &amp; Controls</a:t>
            </a:r>
            <a:endParaRPr lang="en-US" dirty="0"/>
          </a:p>
        </p:txBody>
      </p:sp>
      <p:graphicFrame>
        <p:nvGraphicFramePr>
          <p:cNvPr id="4" name="Content Placeholder 3"/>
          <p:cNvGraphicFramePr>
            <a:graphicFrameLocks noGrp="1"/>
          </p:cNvGraphicFramePr>
          <p:nvPr>
            <p:ph sz="quarter" idx="12"/>
            <p:extLst>
              <p:ext uri="{D42A27DB-BD31-4B8C-83A1-F6EECF244321}">
                <p14:modId xmlns:p14="http://schemas.microsoft.com/office/powerpoint/2010/main" val="1004115891"/>
              </p:ext>
            </p:extLst>
          </p:nvPr>
        </p:nvGraphicFramePr>
        <p:xfrm>
          <a:off x="846138" y="2222500"/>
          <a:ext cx="10431462" cy="2595880"/>
        </p:xfrm>
        <a:graphic>
          <a:graphicData uri="http://schemas.openxmlformats.org/drawingml/2006/table">
            <a:tbl>
              <a:tblPr firstRow="1" bandRow="1">
                <a:tableStyleId>{7E9639D4-E3E2-4D34-9284-5A2195B3D0D7}</a:tableStyleId>
              </a:tblPr>
              <a:tblGrid>
                <a:gridCol w="2035607">
                  <a:extLst>
                    <a:ext uri="{9D8B030D-6E8A-4147-A177-3AD203B41FA5}">
                      <a16:colId xmlns:a16="http://schemas.microsoft.com/office/drawing/2014/main" xmlns="" val="2102019258"/>
                    </a:ext>
                  </a:extLst>
                </a:gridCol>
                <a:gridCol w="1288473">
                  <a:extLst>
                    <a:ext uri="{9D8B030D-6E8A-4147-A177-3AD203B41FA5}">
                      <a16:colId xmlns:a16="http://schemas.microsoft.com/office/drawing/2014/main" xmlns="" val="1642061056"/>
                    </a:ext>
                  </a:extLst>
                </a:gridCol>
                <a:gridCol w="1219200">
                  <a:extLst>
                    <a:ext uri="{9D8B030D-6E8A-4147-A177-3AD203B41FA5}">
                      <a16:colId xmlns:a16="http://schemas.microsoft.com/office/drawing/2014/main" xmlns="" val="875215236"/>
                    </a:ext>
                  </a:extLst>
                </a:gridCol>
                <a:gridCol w="1579418">
                  <a:extLst>
                    <a:ext uri="{9D8B030D-6E8A-4147-A177-3AD203B41FA5}">
                      <a16:colId xmlns:a16="http://schemas.microsoft.com/office/drawing/2014/main" xmlns="" val="418933885"/>
                    </a:ext>
                  </a:extLst>
                </a:gridCol>
                <a:gridCol w="1482437">
                  <a:extLst>
                    <a:ext uri="{9D8B030D-6E8A-4147-A177-3AD203B41FA5}">
                      <a16:colId xmlns:a16="http://schemas.microsoft.com/office/drawing/2014/main" xmlns="" val="3620622486"/>
                    </a:ext>
                  </a:extLst>
                </a:gridCol>
                <a:gridCol w="1252539">
                  <a:extLst>
                    <a:ext uri="{9D8B030D-6E8A-4147-A177-3AD203B41FA5}">
                      <a16:colId xmlns:a16="http://schemas.microsoft.com/office/drawing/2014/main" xmlns="" val="2136305474"/>
                    </a:ext>
                  </a:extLst>
                </a:gridCol>
                <a:gridCol w="1573788">
                  <a:extLst>
                    <a:ext uri="{9D8B030D-6E8A-4147-A177-3AD203B41FA5}">
                      <a16:colId xmlns:a16="http://schemas.microsoft.com/office/drawing/2014/main" xmlns="" val="1127183041"/>
                    </a:ext>
                  </a:extLst>
                </a:gridCol>
              </a:tblGrid>
              <a:tr h="370840">
                <a:tc>
                  <a:txBody>
                    <a:bodyPr/>
                    <a:lstStyle/>
                    <a:p>
                      <a:r>
                        <a:rPr lang="en-US" sz="1600" dirty="0" smtClean="0">
                          <a:solidFill>
                            <a:schemeClr val="bg2"/>
                          </a:solidFill>
                        </a:rPr>
                        <a:t>Characteristic</a:t>
                      </a:r>
                      <a:endParaRPr lang="en-US" sz="1600" dirty="0">
                        <a:solidFill>
                          <a:schemeClr val="bg2"/>
                        </a:solidFill>
                      </a:endParaRPr>
                    </a:p>
                  </a:txBody>
                  <a:tcPr/>
                </a:tc>
                <a:tc>
                  <a:txBody>
                    <a:bodyPr/>
                    <a:lstStyle/>
                    <a:p>
                      <a:r>
                        <a:rPr lang="en-US" sz="1600" dirty="0" smtClean="0">
                          <a:solidFill>
                            <a:schemeClr val="bg2"/>
                          </a:solidFill>
                        </a:rPr>
                        <a:t>Portage, Wis.</a:t>
                      </a:r>
                      <a:endParaRPr lang="en-US" sz="1600" dirty="0">
                        <a:solidFill>
                          <a:schemeClr val="bg2"/>
                        </a:solidFill>
                      </a:endParaRPr>
                    </a:p>
                  </a:txBody>
                  <a:tcPr/>
                </a:tc>
                <a:tc>
                  <a:txBody>
                    <a:bodyPr/>
                    <a:lstStyle/>
                    <a:p>
                      <a:r>
                        <a:rPr lang="en-US" sz="1600" dirty="0" smtClean="0">
                          <a:solidFill>
                            <a:schemeClr val="bg2"/>
                          </a:solidFill>
                        </a:rPr>
                        <a:t>Topeka,</a:t>
                      </a:r>
                      <a:r>
                        <a:rPr lang="en-US" sz="1600" baseline="0" dirty="0" smtClean="0">
                          <a:solidFill>
                            <a:schemeClr val="bg2"/>
                          </a:solidFill>
                        </a:rPr>
                        <a:t> Kans.</a:t>
                      </a:r>
                      <a:endParaRPr lang="en-US" sz="1600" dirty="0">
                        <a:solidFill>
                          <a:schemeClr val="bg2"/>
                        </a:solidFill>
                      </a:endParaRPr>
                    </a:p>
                  </a:txBody>
                  <a:tcPr/>
                </a:tc>
                <a:tc>
                  <a:txBody>
                    <a:bodyPr/>
                    <a:lstStyle/>
                    <a:p>
                      <a:r>
                        <a:rPr lang="en-US" sz="1600" dirty="0" smtClean="0">
                          <a:solidFill>
                            <a:schemeClr val="bg2"/>
                          </a:solidFill>
                        </a:rPr>
                        <a:t>Watertown, Mass.</a:t>
                      </a:r>
                      <a:endParaRPr lang="en-US" sz="1600" dirty="0">
                        <a:solidFill>
                          <a:schemeClr val="bg2"/>
                        </a:solidFill>
                      </a:endParaRPr>
                    </a:p>
                  </a:txBody>
                  <a:tcPr/>
                </a:tc>
                <a:tc>
                  <a:txBody>
                    <a:bodyPr/>
                    <a:lstStyle/>
                    <a:p>
                      <a:r>
                        <a:rPr lang="en-US" sz="1600" dirty="0" smtClean="0">
                          <a:solidFill>
                            <a:schemeClr val="bg2"/>
                          </a:solidFill>
                        </a:rPr>
                        <a:t>Harriman, Tenn.</a:t>
                      </a:r>
                      <a:endParaRPr lang="en-US" sz="1600" dirty="0">
                        <a:solidFill>
                          <a:schemeClr val="bg2"/>
                        </a:solidFill>
                      </a:endParaRPr>
                    </a:p>
                  </a:txBody>
                  <a:tcPr/>
                </a:tc>
                <a:tc>
                  <a:txBody>
                    <a:bodyPr/>
                    <a:lstStyle/>
                    <a:p>
                      <a:r>
                        <a:rPr lang="en-US" sz="1600" dirty="0" smtClean="0">
                          <a:solidFill>
                            <a:schemeClr val="bg2"/>
                          </a:solidFill>
                        </a:rPr>
                        <a:t>St. Louis</a:t>
                      </a:r>
                      <a:endParaRPr lang="en-US" sz="1600" dirty="0">
                        <a:solidFill>
                          <a:schemeClr val="bg2"/>
                        </a:solidFill>
                      </a:endParaRPr>
                    </a:p>
                  </a:txBody>
                  <a:tcPr/>
                </a:tc>
                <a:tc>
                  <a:txBody>
                    <a:bodyPr/>
                    <a:lstStyle/>
                    <a:p>
                      <a:r>
                        <a:rPr lang="en-US" sz="1600" dirty="0" smtClean="0">
                          <a:solidFill>
                            <a:schemeClr val="bg2"/>
                          </a:solidFill>
                        </a:rPr>
                        <a:t>Steubenville, Ohio</a:t>
                      </a:r>
                      <a:endParaRPr lang="en-US" sz="1600" dirty="0">
                        <a:solidFill>
                          <a:schemeClr val="bg2"/>
                        </a:solidFill>
                      </a:endParaRPr>
                    </a:p>
                  </a:txBody>
                  <a:tcPr/>
                </a:tc>
                <a:extLst>
                  <a:ext uri="{0D108BD9-81ED-4DB2-BD59-A6C34878D82A}">
                    <a16:rowId xmlns:a16="http://schemas.microsoft.com/office/drawing/2014/main" xmlns="" val="3821610598"/>
                  </a:ext>
                </a:extLst>
              </a:tr>
              <a:tr h="370840">
                <a:tc>
                  <a:txBody>
                    <a:bodyPr/>
                    <a:lstStyle/>
                    <a:p>
                      <a:r>
                        <a:rPr lang="en-US" sz="1600" dirty="0" smtClean="0"/>
                        <a:t>Fine</a:t>
                      </a:r>
                      <a:r>
                        <a:rPr lang="en-US" sz="1600" baseline="0" dirty="0" smtClean="0"/>
                        <a:t> particle concentration (</a:t>
                      </a:r>
                      <a:r>
                        <a:rPr lang="en-US" sz="1600" baseline="0" dirty="0" err="1" smtClean="0"/>
                        <a:t>μg</a:t>
                      </a:r>
                      <a:r>
                        <a:rPr lang="en-US" sz="1600" baseline="0" dirty="0" smtClean="0"/>
                        <a:t>/m</a:t>
                      </a:r>
                      <a:r>
                        <a:rPr lang="en-US" sz="1600" baseline="30000" dirty="0" smtClean="0"/>
                        <a:t>3</a:t>
                      </a:r>
                      <a:r>
                        <a:rPr lang="en-US" sz="1600" baseline="0" dirty="0" smtClean="0"/>
                        <a:t>)</a:t>
                      </a:r>
                      <a:endParaRPr lang="en-US" sz="1600" dirty="0">
                        <a:solidFill>
                          <a:schemeClr val="tx1">
                            <a:lumMod val="75000"/>
                          </a:schemeClr>
                        </a:solidFill>
                      </a:endParaRPr>
                    </a:p>
                  </a:txBody>
                  <a:tcPr/>
                </a:tc>
                <a:tc>
                  <a:txBody>
                    <a:bodyPr/>
                    <a:lstStyle/>
                    <a:p>
                      <a:r>
                        <a:rPr lang="en-US" dirty="0" smtClean="0"/>
                        <a:t>11</a:t>
                      </a:r>
                      <a:endParaRPr lang="en-US" dirty="0">
                        <a:solidFill>
                          <a:schemeClr val="tx1">
                            <a:lumMod val="75000"/>
                          </a:schemeClr>
                        </a:solidFill>
                      </a:endParaRPr>
                    </a:p>
                  </a:txBody>
                  <a:tcPr/>
                </a:tc>
                <a:tc>
                  <a:txBody>
                    <a:bodyPr/>
                    <a:lstStyle/>
                    <a:p>
                      <a:r>
                        <a:rPr lang="en-US" dirty="0" smtClean="0"/>
                        <a:t>13</a:t>
                      </a:r>
                      <a:endParaRPr lang="en-US" dirty="0">
                        <a:solidFill>
                          <a:schemeClr val="tx1">
                            <a:lumMod val="75000"/>
                          </a:schemeClr>
                        </a:solidFill>
                      </a:endParaRPr>
                    </a:p>
                  </a:txBody>
                  <a:tcPr/>
                </a:tc>
                <a:tc>
                  <a:txBody>
                    <a:bodyPr/>
                    <a:lstStyle/>
                    <a:p>
                      <a:r>
                        <a:rPr lang="en-US" dirty="0" smtClean="0"/>
                        <a:t>15</a:t>
                      </a:r>
                      <a:endParaRPr lang="en-US" dirty="0">
                        <a:solidFill>
                          <a:schemeClr val="tx1">
                            <a:lumMod val="75000"/>
                          </a:schemeClr>
                        </a:solidFill>
                      </a:endParaRPr>
                    </a:p>
                  </a:txBody>
                  <a:tcPr/>
                </a:tc>
                <a:tc>
                  <a:txBody>
                    <a:bodyPr/>
                    <a:lstStyle/>
                    <a:p>
                      <a:r>
                        <a:rPr lang="en-US" dirty="0" smtClean="0"/>
                        <a:t>21</a:t>
                      </a:r>
                      <a:endParaRPr lang="en-US" dirty="0">
                        <a:solidFill>
                          <a:schemeClr val="tx1">
                            <a:lumMod val="75000"/>
                          </a:schemeClr>
                        </a:solidFill>
                      </a:endParaRPr>
                    </a:p>
                  </a:txBody>
                  <a:tcPr/>
                </a:tc>
                <a:tc>
                  <a:txBody>
                    <a:bodyPr/>
                    <a:lstStyle/>
                    <a:p>
                      <a:r>
                        <a:rPr lang="en-US" dirty="0" smtClean="0"/>
                        <a:t>19</a:t>
                      </a:r>
                      <a:endParaRPr lang="en-US" dirty="0">
                        <a:solidFill>
                          <a:schemeClr val="tx1">
                            <a:lumMod val="75000"/>
                          </a:schemeClr>
                        </a:solidFill>
                      </a:endParaRPr>
                    </a:p>
                  </a:txBody>
                  <a:tcPr/>
                </a:tc>
                <a:tc>
                  <a:txBody>
                    <a:bodyPr/>
                    <a:lstStyle/>
                    <a:p>
                      <a:r>
                        <a:rPr lang="en-US" dirty="0" smtClean="0"/>
                        <a:t>30</a:t>
                      </a:r>
                      <a:endParaRPr lang="en-US" dirty="0" smtClean="0">
                        <a:solidFill>
                          <a:schemeClr val="tx1">
                            <a:lumMod val="75000"/>
                          </a:schemeClr>
                        </a:solidFill>
                      </a:endParaRPr>
                    </a:p>
                  </a:txBody>
                  <a:tcPr/>
                </a:tc>
                <a:extLst>
                  <a:ext uri="{0D108BD9-81ED-4DB2-BD59-A6C34878D82A}">
                    <a16:rowId xmlns:a16="http://schemas.microsoft.com/office/drawing/2014/main" xmlns="" val="10001"/>
                  </a:ext>
                </a:extLst>
              </a:tr>
              <a:tr h="370840">
                <a:tc>
                  <a:txBody>
                    <a:bodyPr/>
                    <a:lstStyle/>
                    <a:p>
                      <a:r>
                        <a:rPr lang="en-US" sz="1600" dirty="0" smtClean="0"/>
                        <a:t>Smokers (%)</a:t>
                      </a:r>
                      <a:endParaRPr lang="en-US" sz="1600" dirty="0" smtClean="0">
                        <a:solidFill>
                          <a:schemeClr val="tx2">
                            <a:lumMod val="50000"/>
                          </a:schemeClr>
                        </a:solidFill>
                      </a:endParaRPr>
                    </a:p>
                  </a:txBody>
                  <a:tcPr/>
                </a:tc>
                <a:tc>
                  <a:txBody>
                    <a:bodyPr/>
                    <a:lstStyle/>
                    <a:p>
                      <a:r>
                        <a:rPr lang="en-US" dirty="0" smtClean="0"/>
                        <a:t>36</a:t>
                      </a:r>
                      <a:endParaRPr lang="en-US" dirty="0">
                        <a:solidFill>
                          <a:schemeClr val="tx2">
                            <a:lumMod val="50000"/>
                          </a:schemeClr>
                        </a:solidFill>
                      </a:endParaRPr>
                    </a:p>
                  </a:txBody>
                  <a:tcPr/>
                </a:tc>
                <a:tc>
                  <a:txBody>
                    <a:bodyPr/>
                    <a:lstStyle/>
                    <a:p>
                      <a:r>
                        <a:rPr lang="en-US" dirty="0" smtClean="0"/>
                        <a:t>33</a:t>
                      </a:r>
                      <a:endParaRPr lang="en-US" dirty="0">
                        <a:solidFill>
                          <a:schemeClr val="tx2">
                            <a:lumMod val="50000"/>
                          </a:schemeClr>
                        </a:solidFill>
                      </a:endParaRPr>
                    </a:p>
                  </a:txBody>
                  <a:tcPr/>
                </a:tc>
                <a:tc>
                  <a:txBody>
                    <a:bodyPr/>
                    <a:lstStyle/>
                    <a:p>
                      <a:r>
                        <a:rPr lang="en-US" dirty="0" smtClean="0"/>
                        <a:t>40</a:t>
                      </a:r>
                      <a:endParaRPr lang="en-US" dirty="0">
                        <a:solidFill>
                          <a:schemeClr val="tx2">
                            <a:lumMod val="50000"/>
                          </a:schemeClr>
                        </a:solidFill>
                      </a:endParaRPr>
                    </a:p>
                  </a:txBody>
                  <a:tcPr/>
                </a:tc>
                <a:tc>
                  <a:txBody>
                    <a:bodyPr/>
                    <a:lstStyle/>
                    <a:p>
                      <a:r>
                        <a:rPr lang="en-US" dirty="0" smtClean="0"/>
                        <a:t>37</a:t>
                      </a:r>
                      <a:endParaRPr lang="en-US" dirty="0">
                        <a:solidFill>
                          <a:schemeClr val="tx2">
                            <a:lumMod val="50000"/>
                          </a:schemeClr>
                        </a:solidFill>
                      </a:endParaRPr>
                    </a:p>
                  </a:txBody>
                  <a:tcPr/>
                </a:tc>
                <a:tc>
                  <a:txBody>
                    <a:bodyPr/>
                    <a:lstStyle/>
                    <a:p>
                      <a:r>
                        <a:rPr lang="en-US" dirty="0" smtClean="0"/>
                        <a:t>35</a:t>
                      </a:r>
                      <a:endParaRPr lang="en-US" dirty="0">
                        <a:solidFill>
                          <a:schemeClr val="tx2">
                            <a:lumMod val="50000"/>
                          </a:schemeClr>
                        </a:solidFill>
                      </a:endParaRPr>
                    </a:p>
                  </a:txBody>
                  <a:tcPr/>
                </a:tc>
                <a:tc>
                  <a:txBody>
                    <a:bodyPr/>
                    <a:lstStyle/>
                    <a:p>
                      <a:r>
                        <a:rPr lang="en-US" dirty="0" smtClean="0"/>
                        <a:t>35</a:t>
                      </a:r>
                      <a:endParaRPr lang="en-US" dirty="0">
                        <a:solidFill>
                          <a:schemeClr val="tx2">
                            <a:lumMod val="50000"/>
                          </a:schemeClr>
                        </a:solidFill>
                      </a:endParaRPr>
                    </a:p>
                  </a:txBody>
                  <a:tcPr/>
                </a:tc>
                <a:extLst>
                  <a:ext uri="{0D108BD9-81ED-4DB2-BD59-A6C34878D82A}">
                    <a16:rowId xmlns:a16="http://schemas.microsoft.com/office/drawing/2014/main" xmlns="" val="10002"/>
                  </a:ext>
                </a:extLst>
              </a:tr>
              <a:tr h="370840">
                <a:tc>
                  <a:txBody>
                    <a:bodyPr/>
                    <a:lstStyle/>
                    <a:p>
                      <a:r>
                        <a:rPr lang="en-US" sz="1600" dirty="0" smtClean="0"/>
                        <a:t>Less</a:t>
                      </a:r>
                      <a:r>
                        <a:rPr lang="en-US" sz="1600" baseline="0" dirty="0" smtClean="0"/>
                        <a:t> than high-school education (%)</a:t>
                      </a:r>
                      <a:endParaRPr lang="en-US" sz="1600" dirty="0">
                        <a:solidFill>
                          <a:schemeClr val="tx2">
                            <a:lumMod val="75000"/>
                          </a:schemeClr>
                        </a:solidFill>
                      </a:endParaRPr>
                    </a:p>
                  </a:txBody>
                  <a:tcPr/>
                </a:tc>
                <a:tc>
                  <a:txBody>
                    <a:bodyPr/>
                    <a:lstStyle/>
                    <a:p>
                      <a:r>
                        <a:rPr lang="en-US" dirty="0" smtClean="0"/>
                        <a:t>25</a:t>
                      </a:r>
                      <a:endParaRPr lang="en-US" dirty="0">
                        <a:solidFill>
                          <a:schemeClr val="tx2">
                            <a:lumMod val="75000"/>
                          </a:schemeClr>
                        </a:solidFill>
                      </a:endParaRPr>
                    </a:p>
                  </a:txBody>
                  <a:tcPr/>
                </a:tc>
                <a:tc>
                  <a:txBody>
                    <a:bodyPr/>
                    <a:lstStyle/>
                    <a:p>
                      <a:r>
                        <a:rPr lang="en-US" dirty="0" smtClean="0"/>
                        <a:t>12</a:t>
                      </a:r>
                      <a:endParaRPr lang="en-US" dirty="0">
                        <a:solidFill>
                          <a:schemeClr val="tx2">
                            <a:lumMod val="75000"/>
                          </a:schemeClr>
                        </a:solidFill>
                      </a:endParaRPr>
                    </a:p>
                  </a:txBody>
                  <a:tcPr/>
                </a:tc>
                <a:tc>
                  <a:txBody>
                    <a:bodyPr/>
                    <a:lstStyle/>
                    <a:p>
                      <a:r>
                        <a:rPr lang="en-US" dirty="0" smtClean="0"/>
                        <a:t>22</a:t>
                      </a:r>
                      <a:endParaRPr lang="en-US" dirty="0">
                        <a:solidFill>
                          <a:schemeClr val="tx2">
                            <a:lumMod val="75000"/>
                          </a:schemeClr>
                        </a:solidFill>
                      </a:endParaRPr>
                    </a:p>
                  </a:txBody>
                  <a:tcPr/>
                </a:tc>
                <a:tc>
                  <a:txBody>
                    <a:bodyPr/>
                    <a:lstStyle/>
                    <a:p>
                      <a:r>
                        <a:rPr lang="en-US" dirty="0" smtClean="0"/>
                        <a:t>35</a:t>
                      </a:r>
                      <a:endParaRPr lang="en-US" dirty="0">
                        <a:solidFill>
                          <a:schemeClr val="tx2">
                            <a:lumMod val="75000"/>
                          </a:schemeClr>
                        </a:solidFill>
                      </a:endParaRPr>
                    </a:p>
                  </a:txBody>
                  <a:tcPr/>
                </a:tc>
                <a:tc>
                  <a:txBody>
                    <a:bodyPr/>
                    <a:lstStyle/>
                    <a:p>
                      <a:r>
                        <a:rPr lang="en-US" dirty="0" smtClean="0"/>
                        <a:t>45</a:t>
                      </a:r>
                      <a:endParaRPr lang="en-US" dirty="0">
                        <a:solidFill>
                          <a:schemeClr val="tx2">
                            <a:lumMod val="75000"/>
                          </a:schemeClr>
                        </a:solidFill>
                      </a:endParaRPr>
                    </a:p>
                  </a:txBody>
                  <a:tcPr/>
                </a:tc>
                <a:tc>
                  <a:txBody>
                    <a:bodyPr/>
                    <a:lstStyle/>
                    <a:p>
                      <a:r>
                        <a:rPr lang="en-US" dirty="0" smtClean="0"/>
                        <a:t>30</a:t>
                      </a:r>
                      <a:endParaRPr lang="en-US" dirty="0">
                        <a:solidFill>
                          <a:schemeClr val="tx2">
                            <a:lumMod val="75000"/>
                          </a:schemeClr>
                        </a:solidFill>
                      </a:endParaRPr>
                    </a:p>
                  </a:txBody>
                  <a:tcPr/>
                </a:tc>
                <a:extLst>
                  <a:ext uri="{0D108BD9-81ED-4DB2-BD59-A6C34878D82A}">
                    <a16:rowId xmlns:a16="http://schemas.microsoft.com/office/drawing/2014/main" xmlns="" val="10003"/>
                  </a:ext>
                </a:extLst>
              </a:tr>
            </a:tbl>
          </a:graphicData>
        </a:graphic>
      </p:graphicFrame>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70</a:t>
            </a:fld>
            <a:endParaRPr lang="en-US" dirty="0">
              <a:solidFill>
                <a:srgbClr val="268097">
                  <a:tint val="75000"/>
                </a:srgbClr>
              </a:solidFill>
            </a:endParaRPr>
          </a:p>
        </p:txBody>
      </p:sp>
    </p:spTree>
    <p:extLst>
      <p:ext uri="{BB962C8B-B14F-4D97-AF65-F5344CB8AC3E}">
        <p14:creationId xmlns:p14="http://schemas.microsoft.com/office/powerpoint/2010/main" val="26654166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Six Cities Study: Pollution &amp; Controls</a:t>
            </a:r>
            <a:endParaRPr lang="en-US" dirty="0"/>
          </a:p>
        </p:txBody>
      </p:sp>
      <p:graphicFrame>
        <p:nvGraphicFramePr>
          <p:cNvPr id="4" name="Content Placeholder 3"/>
          <p:cNvGraphicFramePr>
            <a:graphicFrameLocks noGrp="1"/>
          </p:cNvGraphicFramePr>
          <p:nvPr>
            <p:ph sz="quarter" idx="12"/>
            <p:extLst>
              <p:ext uri="{D42A27DB-BD31-4B8C-83A1-F6EECF244321}">
                <p14:modId xmlns:p14="http://schemas.microsoft.com/office/powerpoint/2010/main" val="9180644"/>
              </p:ext>
            </p:extLst>
          </p:nvPr>
        </p:nvGraphicFramePr>
        <p:xfrm>
          <a:off x="846138" y="2222500"/>
          <a:ext cx="10431462" cy="3184769"/>
        </p:xfrm>
        <a:graphic>
          <a:graphicData uri="http://schemas.openxmlformats.org/drawingml/2006/table">
            <a:tbl>
              <a:tblPr firstRow="1" bandRow="1">
                <a:tableStyleId>{7E9639D4-E3E2-4D34-9284-5A2195B3D0D7}</a:tableStyleId>
              </a:tblPr>
              <a:tblGrid>
                <a:gridCol w="2035607">
                  <a:extLst>
                    <a:ext uri="{9D8B030D-6E8A-4147-A177-3AD203B41FA5}">
                      <a16:colId xmlns:a16="http://schemas.microsoft.com/office/drawing/2014/main" xmlns="" val="2102019258"/>
                    </a:ext>
                  </a:extLst>
                </a:gridCol>
                <a:gridCol w="1288473">
                  <a:extLst>
                    <a:ext uri="{9D8B030D-6E8A-4147-A177-3AD203B41FA5}">
                      <a16:colId xmlns:a16="http://schemas.microsoft.com/office/drawing/2014/main" xmlns="" val="1642061056"/>
                    </a:ext>
                  </a:extLst>
                </a:gridCol>
                <a:gridCol w="1219200">
                  <a:extLst>
                    <a:ext uri="{9D8B030D-6E8A-4147-A177-3AD203B41FA5}">
                      <a16:colId xmlns:a16="http://schemas.microsoft.com/office/drawing/2014/main" xmlns="" val="875215236"/>
                    </a:ext>
                  </a:extLst>
                </a:gridCol>
                <a:gridCol w="1579418">
                  <a:extLst>
                    <a:ext uri="{9D8B030D-6E8A-4147-A177-3AD203B41FA5}">
                      <a16:colId xmlns:a16="http://schemas.microsoft.com/office/drawing/2014/main" xmlns="" val="418933885"/>
                    </a:ext>
                  </a:extLst>
                </a:gridCol>
                <a:gridCol w="1482437">
                  <a:extLst>
                    <a:ext uri="{9D8B030D-6E8A-4147-A177-3AD203B41FA5}">
                      <a16:colId xmlns:a16="http://schemas.microsoft.com/office/drawing/2014/main" xmlns="" val="3620622486"/>
                    </a:ext>
                  </a:extLst>
                </a:gridCol>
                <a:gridCol w="1252539">
                  <a:extLst>
                    <a:ext uri="{9D8B030D-6E8A-4147-A177-3AD203B41FA5}">
                      <a16:colId xmlns:a16="http://schemas.microsoft.com/office/drawing/2014/main" xmlns="" val="2136305474"/>
                    </a:ext>
                  </a:extLst>
                </a:gridCol>
                <a:gridCol w="1573788">
                  <a:extLst>
                    <a:ext uri="{9D8B030D-6E8A-4147-A177-3AD203B41FA5}">
                      <a16:colId xmlns:a16="http://schemas.microsoft.com/office/drawing/2014/main" xmlns="" val="1127183041"/>
                    </a:ext>
                  </a:extLst>
                </a:gridCol>
              </a:tblGrid>
              <a:tr h="370840">
                <a:tc>
                  <a:txBody>
                    <a:bodyPr/>
                    <a:lstStyle/>
                    <a:p>
                      <a:r>
                        <a:rPr lang="en-US" sz="1600" dirty="0" smtClean="0">
                          <a:solidFill>
                            <a:schemeClr val="bg2"/>
                          </a:solidFill>
                        </a:rPr>
                        <a:t>Characteristic</a:t>
                      </a:r>
                      <a:endParaRPr lang="en-US" sz="1600" dirty="0">
                        <a:solidFill>
                          <a:schemeClr val="bg2"/>
                        </a:solidFill>
                      </a:endParaRPr>
                    </a:p>
                  </a:txBody>
                  <a:tcPr/>
                </a:tc>
                <a:tc>
                  <a:txBody>
                    <a:bodyPr/>
                    <a:lstStyle/>
                    <a:p>
                      <a:r>
                        <a:rPr lang="en-US" sz="1600" dirty="0" smtClean="0">
                          <a:solidFill>
                            <a:schemeClr val="bg2"/>
                          </a:solidFill>
                        </a:rPr>
                        <a:t>Portage, Wis.</a:t>
                      </a:r>
                      <a:endParaRPr lang="en-US" sz="1600" dirty="0">
                        <a:solidFill>
                          <a:schemeClr val="bg2"/>
                        </a:solidFill>
                      </a:endParaRPr>
                    </a:p>
                  </a:txBody>
                  <a:tcPr/>
                </a:tc>
                <a:tc>
                  <a:txBody>
                    <a:bodyPr/>
                    <a:lstStyle/>
                    <a:p>
                      <a:r>
                        <a:rPr lang="en-US" sz="1600" dirty="0" smtClean="0">
                          <a:solidFill>
                            <a:schemeClr val="bg2"/>
                          </a:solidFill>
                        </a:rPr>
                        <a:t>Topeka,</a:t>
                      </a:r>
                      <a:r>
                        <a:rPr lang="en-US" sz="1600" baseline="0" dirty="0" smtClean="0">
                          <a:solidFill>
                            <a:schemeClr val="bg2"/>
                          </a:solidFill>
                        </a:rPr>
                        <a:t> Kans.</a:t>
                      </a:r>
                      <a:endParaRPr lang="en-US" sz="1600" dirty="0">
                        <a:solidFill>
                          <a:schemeClr val="bg2"/>
                        </a:solidFill>
                      </a:endParaRPr>
                    </a:p>
                  </a:txBody>
                  <a:tcPr/>
                </a:tc>
                <a:tc>
                  <a:txBody>
                    <a:bodyPr/>
                    <a:lstStyle/>
                    <a:p>
                      <a:r>
                        <a:rPr lang="en-US" sz="1600" dirty="0" smtClean="0">
                          <a:solidFill>
                            <a:schemeClr val="bg2"/>
                          </a:solidFill>
                        </a:rPr>
                        <a:t>Watertown, Mass.</a:t>
                      </a:r>
                      <a:endParaRPr lang="en-US" sz="1600" dirty="0">
                        <a:solidFill>
                          <a:schemeClr val="bg2"/>
                        </a:solidFill>
                      </a:endParaRPr>
                    </a:p>
                  </a:txBody>
                  <a:tcPr/>
                </a:tc>
                <a:tc>
                  <a:txBody>
                    <a:bodyPr/>
                    <a:lstStyle/>
                    <a:p>
                      <a:r>
                        <a:rPr lang="en-US" sz="1600" dirty="0" smtClean="0">
                          <a:solidFill>
                            <a:schemeClr val="bg2"/>
                          </a:solidFill>
                        </a:rPr>
                        <a:t>Harriman, Tenn.</a:t>
                      </a:r>
                      <a:endParaRPr lang="en-US" sz="1600" dirty="0">
                        <a:solidFill>
                          <a:schemeClr val="bg2"/>
                        </a:solidFill>
                      </a:endParaRPr>
                    </a:p>
                  </a:txBody>
                  <a:tcPr/>
                </a:tc>
                <a:tc>
                  <a:txBody>
                    <a:bodyPr/>
                    <a:lstStyle/>
                    <a:p>
                      <a:r>
                        <a:rPr lang="en-US" sz="1600" dirty="0" smtClean="0">
                          <a:solidFill>
                            <a:schemeClr val="bg2"/>
                          </a:solidFill>
                        </a:rPr>
                        <a:t>St. Louis</a:t>
                      </a:r>
                      <a:endParaRPr lang="en-US" sz="1600" dirty="0">
                        <a:solidFill>
                          <a:schemeClr val="bg2"/>
                        </a:solidFill>
                      </a:endParaRPr>
                    </a:p>
                  </a:txBody>
                  <a:tcPr/>
                </a:tc>
                <a:tc>
                  <a:txBody>
                    <a:bodyPr/>
                    <a:lstStyle/>
                    <a:p>
                      <a:r>
                        <a:rPr lang="en-US" sz="1600" dirty="0" smtClean="0">
                          <a:solidFill>
                            <a:schemeClr val="bg2"/>
                          </a:solidFill>
                        </a:rPr>
                        <a:t>Steubenville, Ohio</a:t>
                      </a:r>
                      <a:endParaRPr lang="en-US" sz="1600" dirty="0">
                        <a:solidFill>
                          <a:schemeClr val="bg2"/>
                        </a:solidFill>
                      </a:endParaRPr>
                    </a:p>
                  </a:txBody>
                  <a:tcPr/>
                </a:tc>
                <a:extLst>
                  <a:ext uri="{0D108BD9-81ED-4DB2-BD59-A6C34878D82A}">
                    <a16:rowId xmlns:a16="http://schemas.microsoft.com/office/drawing/2014/main" xmlns="" val="3821610598"/>
                  </a:ext>
                </a:extLst>
              </a:tr>
              <a:tr h="370840">
                <a:tc>
                  <a:txBody>
                    <a:bodyPr/>
                    <a:lstStyle/>
                    <a:p>
                      <a:r>
                        <a:rPr lang="en-US" sz="1600" dirty="0" smtClean="0"/>
                        <a:t>Fine</a:t>
                      </a:r>
                      <a:r>
                        <a:rPr lang="en-US" sz="1600" baseline="0" dirty="0" smtClean="0"/>
                        <a:t> particle concentration (</a:t>
                      </a:r>
                      <a:r>
                        <a:rPr lang="en-US" sz="1600" baseline="0" dirty="0" err="1" smtClean="0"/>
                        <a:t>μg</a:t>
                      </a:r>
                      <a:r>
                        <a:rPr lang="en-US" sz="1600" baseline="0" dirty="0" smtClean="0"/>
                        <a:t>/m</a:t>
                      </a:r>
                      <a:r>
                        <a:rPr lang="en-US" sz="1600" baseline="30000" dirty="0" smtClean="0"/>
                        <a:t>3</a:t>
                      </a:r>
                      <a:r>
                        <a:rPr lang="en-US" sz="1600" baseline="0" dirty="0" smtClean="0"/>
                        <a:t>)</a:t>
                      </a:r>
                      <a:endParaRPr lang="en-US" sz="1600" dirty="0">
                        <a:solidFill>
                          <a:schemeClr val="tx1">
                            <a:lumMod val="75000"/>
                          </a:schemeClr>
                        </a:solidFill>
                      </a:endParaRPr>
                    </a:p>
                  </a:txBody>
                  <a:tcPr/>
                </a:tc>
                <a:tc>
                  <a:txBody>
                    <a:bodyPr/>
                    <a:lstStyle/>
                    <a:p>
                      <a:r>
                        <a:rPr lang="en-US" dirty="0" smtClean="0"/>
                        <a:t>11</a:t>
                      </a:r>
                      <a:endParaRPr lang="en-US" dirty="0">
                        <a:solidFill>
                          <a:schemeClr val="tx1">
                            <a:lumMod val="75000"/>
                          </a:schemeClr>
                        </a:solidFill>
                      </a:endParaRPr>
                    </a:p>
                  </a:txBody>
                  <a:tcPr/>
                </a:tc>
                <a:tc>
                  <a:txBody>
                    <a:bodyPr/>
                    <a:lstStyle/>
                    <a:p>
                      <a:r>
                        <a:rPr lang="en-US" dirty="0" smtClean="0"/>
                        <a:t>13</a:t>
                      </a:r>
                      <a:endParaRPr lang="en-US" dirty="0">
                        <a:solidFill>
                          <a:schemeClr val="tx1">
                            <a:lumMod val="75000"/>
                          </a:schemeClr>
                        </a:solidFill>
                      </a:endParaRPr>
                    </a:p>
                  </a:txBody>
                  <a:tcPr/>
                </a:tc>
                <a:tc>
                  <a:txBody>
                    <a:bodyPr/>
                    <a:lstStyle/>
                    <a:p>
                      <a:r>
                        <a:rPr lang="en-US" dirty="0" smtClean="0"/>
                        <a:t>15</a:t>
                      </a:r>
                      <a:endParaRPr lang="en-US" dirty="0">
                        <a:solidFill>
                          <a:schemeClr val="tx1">
                            <a:lumMod val="75000"/>
                          </a:schemeClr>
                        </a:solidFill>
                      </a:endParaRPr>
                    </a:p>
                  </a:txBody>
                  <a:tcPr/>
                </a:tc>
                <a:tc>
                  <a:txBody>
                    <a:bodyPr/>
                    <a:lstStyle/>
                    <a:p>
                      <a:r>
                        <a:rPr lang="en-US" dirty="0" smtClean="0"/>
                        <a:t>21</a:t>
                      </a:r>
                      <a:endParaRPr lang="en-US" dirty="0">
                        <a:solidFill>
                          <a:schemeClr val="tx1">
                            <a:lumMod val="75000"/>
                          </a:schemeClr>
                        </a:solidFill>
                      </a:endParaRPr>
                    </a:p>
                  </a:txBody>
                  <a:tcPr/>
                </a:tc>
                <a:tc>
                  <a:txBody>
                    <a:bodyPr/>
                    <a:lstStyle/>
                    <a:p>
                      <a:r>
                        <a:rPr lang="en-US" dirty="0" smtClean="0"/>
                        <a:t>19</a:t>
                      </a:r>
                      <a:endParaRPr lang="en-US" dirty="0">
                        <a:solidFill>
                          <a:schemeClr val="tx1">
                            <a:lumMod val="75000"/>
                          </a:schemeClr>
                        </a:solidFill>
                      </a:endParaRPr>
                    </a:p>
                  </a:txBody>
                  <a:tcPr/>
                </a:tc>
                <a:tc>
                  <a:txBody>
                    <a:bodyPr/>
                    <a:lstStyle/>
                    <a:p>
                      <a:r>
                        <a:rPr lang="en-US" dirty="0" smtClean="0"/>
                        <a:t>30</a:t>
                      </a:r>
                      <a:endParaRPr lang="en-US" dirty="0" smtClean="0">
                        <a:solidFill>
                          <a:schemeClr val="tx1">
                            <a:lumMod val="75000"/>
                          </a:schemeClr>
                        </a:solidFill>
                      </a:endParaRPr>
                    </a:p>
                  </a:txBody>
                  <a:tcPr/>
                </a:tc>
                <a:extLst>
                  <a:ext uri="{0D108BD9-81ED-4DB2-BD59-A6C34878D82A}">
                    <a16:rowId xmlns:a16="http://schemas.microsoft.com/office/drawing/2014/main" xmlns="" val="10001"/>
                  </a:ext>
                </a:extLst>
              </a:tr>
              <a:tr h="370840">
                <a:tc>
                  <a:txBody>
                    <a:bodyPr/>
                    <a:lstStyle/>
                    <a:p>
                      <a:r>
                        <a:rPr lang="en-US" sz="1600" dirty="0" smtClean="0"/>
                        <a:t>Smokers (%)</a:t>
                      </a:r>
                      <a:endParaRPr lang="en-US" sz="1600" dirty="0" smtClean="0">
                        <a:solidFill>
                          <a:schemeClr val="tx2">
                            <a:lumMod val="50000"/>
                          </a:schemeClr>
                        </a:solidFill>
                      </a:endParaRPr>
                    </a:p>
                  </a:txBody>
                  <a:tcPr/>
                </a:tc>
                <a:tc>
                  <a:txBody>
                    <a:bodyPr/>
                    <a:lstStyle/>
                    <a:p>
                      <a:r>
                        <a:rPr lang="en-US" dirty="0" smtClean="0"/>
                        <a:t>36</a:t>
                      </a:r>
                      <a:endParaRPr lang="en-US" dirty="0">
                        <a:solidFill>
                          <a:schemeClr val="tx2">
                            <a:lumMod val="50000"/>
                          </a:schemeClr>
                        </a:solidFill>
                      </a:endParaRPr>
                    </a:p>
                  </a:txBody>
                  <a:tcPr/>
                </a:tc>
                <a:tc>
                  <a:txBody>
                    <a:bodyPr/>
                    <a:lstStyle/>
                    <a:p>
                      <a:r>
                        <a:rPr lang="en-US" dirty="0" smtClean="0"/>
                        <a:t>33</a:t>
                      </a:r>
                      <a:endParaRPr lang="en-US" dirty="0">
                        <a:solidFill>
                          <a:schemeClr val="tx2">
                            <a:lumMod val="50000"/>
                          </a:schemeClr>
                        </a:solidFill>
                      </a:endParaRPr>
                    </a:p>
                  </a:txBody>
                  <a:tcPr/>
                </a:tc>
                <a:tc>
                  <a:txBody>
                    <a:bodyPr/>
                    <a:lstStyle/>
                    <a:p>
                      <a:r>
                        <a:rPr lang="en-US" dirty="0" smtClean="0"/>
                        <a:t>40</a:t>
                      </a:r>
                      <a:endParaRPr lang="en-US" dirty="0">
                        <a:solidFill>
                          <a:schemeClr val="tx2">
                            <a:lumMod val="50000"/>
                          </a:schemeClr>
                        </a:solidFill>
                      </a:endParaRPr>
                    </a:p>
                  </a:txBody>
                  <a:tcPr/>
                </a:tc>
                <a:tc>
                  <a:txBody>
                    <a:bodyPr/>
                    <a:lstStyle/>
                    <a:p>
                      <a:r>
                        <a:rPr lang="en-US" dirty="0" smtClean="0"/>
                        <a:t>37</a:t>
                      </a:r>
                      <a:endParaRPr lang="en-US" dirty="0">
                        <a:solidFill>
                          <a:schemeClr val="tx2">
                            <a:lumMod val="50000"/>
                          </a:schemeClr>
                        </a:solidFill>
                      </a:endParaRPr>
                    </a:p>
                  </a:txBody>
                  <a:tcPr/>
                </a:tc>
                <a:tc>
                  <a:txBody>
                    <a:bodyPr/>
                    <a:lstStyle/>
                    <a:p>
                      <a:r>
                        <a:rPr lang="en-US" dirty="0" smtClean="0"/>
                        <a:t>35</a:t>
                      </a:r>
                      <a:endParaRPr lang="en-US" dirty="0">
                        <a:solidFill>
                          <a:schemeClr val="tx2">
                            <a:lumMod val="50000"/>
                          </a:schemeClr>
                        </a:solidFill>
                      </a:endParaRPr>
                    </a:p>
                  </a:txBody>
                  <a:tcPr/>
                </a:tc>
                <a:tc>
                  <a:txBody>
                    <a:bodyPr/>
                    <a:lstStyle/>
                    <a:p>
                      <a:r>
                        <a:rPr lang="en-US" dirty="0" smtClean="0"/>
                        <a:t>35</a:t>
                      </a:r>
                      <a:endParaRPr lang="en-US" dirty="0">
                        <a:solidFill>
                          <a:schemeClr val="tx2">
                            <a:lumMod val="50000"/>
                          </a:schemeClr>
                        </a:solidFill>
                      </a:endParaRPr>
                    </a:p>
                  </a:txBody>
                  <a:tcPr/>
                </a:tc>
                <a:extLst>
                  <a:ext uri="{0D108BD9-81ED-4DB2-BD59-A6C34878D82A}">
                    <a16:rowId xmlns:a16="http://schemas.microsoft.com/office/drawing/2014/main" xmlns="" val="10002"/>
                  </a:ext>
                </a:extLst>
              </a:tr>
              <a:tr h="370840">
                <a:tc>
                  <a:txBody>
                    <a:bodyPr/>
                    <a:lstStyle/>
                    <a:p>
                      <a:r>
                        <a:rPr lang="en-US" sz="1600" dirty="0" smtClean="0"/>
                        <a:t>Less</a:t>
                      </a:r>
                      <a:r>
                        <a:rPr lang="en-US" sz="1600" baseline="0" dirty="0" smtClean="0"/>
                        <a:t> than high-school education (%)</a:t>
                      </a:r>
                      <a:endParaRPr lang="en-US" sz="1600" dirty="0">
                        <a:solidFill>
                          <a:schemeClr val="tx2">
                            <a:lumMod val="75000"/>
                          </a:schemeClr>
                        </a:solidFill>
                      </a:endParaRPr>
                    </a:p>
                  </a:txBody>
                  <a:tcPr/>
                </a:tc>
                <a:tc>
                  <a:txBody>
                    <a:bodyPr/>
                    <a:lstStyle/>
                    <a:p>
                      <a:r>
                        <a:rPr lang="en-US" dirty="0" smtClean="0"/>
                        <a:t>25</a:t>
                      </a:r>
                      <a:endParaRPr lang="en-US" dirty="0">
                        <a:solidFill>
                          <a:schemeClr val="tx2">
                            <a:lumMod val="75000"/>
                          </a:schemeClr>
                        </a:solidFill>
                      </a:endParaRPr>
                    </a:p>
                  </a:txBody>
                  <a:tcPr/>
                </a:tc>
                <a:tc>
                  <a:txBody>
                    <a:bodyPr/>
                    <a:lstStyle/>
                    <a:p>
                      <a:r>
                        <a:rPr lang="en-US" dirty="0" smtClean="0"/>
                        <a:t>12</a:t>
                      </a:r>
                      <a:endParaRPr lang="en-US" dirty="0">
                        <a:solidFill>
                          <a:schemeClr val="tx2">
                            <a:lumMod val="75000"/>
                          </a:schemeClr>
                        </a:solidFill>
                      </a:endParaRPr>
                    </a:p>
                  </a:txBody>
                  <a:tcPr/>
                </a:tc>
                <a:tc>
                  <a:txBody>
                    <a:bodyPr/>
                    <a:lstStyle/>
                    <a:p>
                      <a:r>
                        <a:rPr lang="en-US" dirty="0" smtClean="0"/>
                        <a:t>22</a:t>
                      </a:r>
                      <a:endParaRPr lang="en-US" dirty="0">
                        <a:solidFill>
                          <a:schemeClr val="tx2">
                            <a:lumMod val="75000"/>
                          </a:schemeClr>
                        </a:solidFill>
                      </a:endParaRPr>
                    </a:p>
                  </a:txBody>
                  <a:tcPr/>
                </a:tc>
                <a:tc>
                  <a:txBody>
                    <a:bodyPr/>
                    <a:lstStyle/>
                    <a:p>
                      <a:r>
                        <a:rPr lang="en-US" dirty="0" smtClean="0"/>
                        <a:t>35</a:t>
                      </a:r>
                      <a:endParaRPr lang="en-US" dirty="0">
                        <a:solidFill>
                          <a:schemeClr val="tx2">
                            <a:lumMod val="75000"/>
                          </a:schemeClr>
                        </a:solidFill>
                      </a:endParaRPr>
                    </a:p>
                  </a:txBody>
                  <a:tcPr/>
                </a:tc>
                <a:tc>
                  <a:txBody>
                    <a:bodyPr/>
                    <a:lstStyle/>
                    <a:p>
                      <a:r>
                        <a:rPr lang="en-US" dirty="0" smtClean="0"/>
                        <a:t>45</a:t>
                      </a:r>
                      <a:endParaRPr lang="en-US" dirty="0">
                        <a:solidFill>
                          <a:schemeClr val="tx2">
                            <a:lumMod val="75000"/>
                          </a:schemeClr>
                        </a:solidFill>
                      </a:endParaRPr>
                    </a:p>
                  </a:txBody>
                  <a:tcPr/>
                </a:tc>
                <a:tc>
                  <a:txBody>
                    <a:bodyPr/>
                    <a:lstStyle/>
                    <a:p>
                      <a:r>
                        <a:rPr lang="en-US" dirty="0" smtClean="0"/>
                        <a:t>30</a:t>
                      </a:r>
                      <a:endParaRPr lang="en-US" dirty="0">
                        <a:solidFill>
                          <a:schemeClr val="tx2">
                            <a:lumMod val="75000"/>
                          </a:schemeClr>
                        </a:solidFill>
                      </a:endParaRPr>
                    </a:p>
                  </a:txBody>
                  <a:tcPr/>
                </a:tc>
                <a:extLst>
                  <a:ext uri="{0D108BD9-81ED-4DB2-BD59-A6C34878D82A}">
                    <a16:rowId xmlns:a16="http://schemas.microsoft.com/office/drawing/2014/main" xmlns="" val="10003"/>
                  </a:ext>
                </a:extLst>
              </a:tr>
              <a:tr h="588889">
                <a:tc>
                  <a:txBody>
                    <a:bodyPr/>
                    <a:lstStyle/>
                    <a:p>
                      <a:r>
                        <a:rPr lang="en-US" sz="1600" dirty="0" smtClean="0"/>
                        <a:t>Average body-mass</a:t>
                      </a:r>
                      <a:r>
                        <a:rPr lang="en-US" sz="1600" baseline="0" dirty="0" smtClean="0"/>
                        <a:t> index</a:t>
                      </a:r>
                      <a:endParaRPr lang="en-US" sz="1600" dirty="0">
                        <a:solidFill>
                          <a:schemeClr val="tx2">
                            <a:lumMod val="50000"/>
                          </a:schemeClr>
                        </a:solidFill>
                      </a:endParaRPr>
                    </a:p>
                  </a:txBody>
                  <a:tcPr/>
                </a:tc>
                <a:tc>
                  <a:txBody>
                    <a:bodyPr/>
                    <a:lstStyle/>
                    <a:p>
                      <a:r>
                        <a:rPr lang="en-US" dirty="0" smtClean="0"/>
                        <a:t>26.3</a:t>
                      </a:r>
                      <a:endParaRPr lang="en-US" dirty="0">
                        <a:solidFill>
                          <a:schemeClr val="tx2">
                            <a:lumMod val="50000"/>
                          </a:schemeClr>
                        </a:solidFill>
                      </a:endParaRPr>
                    </a:p>
                  </a:txBody>
                  <a:tcPr/>
                </a:tc>
                <a:tc>
                  <a:txBody>
                    <a:bodyPr/>
                    <a:lstStyle/>
                    <a:p>
                      <a:r>
                        <a:rPr lang="en-US" dirty="0" smtClean="0"/>
                        <a:t>25.3</a:t>
                      </a:r>
                      <a:endParaRPr lang="en-US" dirty="0">
                        <a:solidFill>
                          <a:schemeClr val="tx2">
                            <a:lumMod val="50000"/>
                          </a:schemeClr>
                        </a:solidFill>
                      </a:endParaRPr>
                    </a:p>
                  </a:txBody>
                  <a:tcPr/>
                </a:tc>
                <a:tc>
                  <a:txBody>
                    <a:bodyPr/>
                    <a:lstStyle/>
                    <a:p>
                      <a:r>
                        <a:rPr lang="en-US" dirty="0" smtClean="0"/>
                        <a:t>25.5</a:t>
                      </a:r>
                      <a:endParaRPr lang="en-US" dirty="0">
                        <a:solidFill>
                          <a:schemeClr val="tx2">
                            <a:lumMod val="50000"/>
                          </a:schemeClr>
                        </a:solidFill>
                      </a:endParaRPr>
                    </a:p>
                  </a:txBody>
                  <a:tcPr/>
                </a:tc>
                <a:tc>
                  <a:txBody>
                    <a:bodyPr/>
                    <a:lstStyle/>
                    <a:p>
                      <a:r>
                        <a:rPr lang="en-US" dirty="0" smtClean="0"/>
                        <a:t>25.1</a:t>
                      </a:r>
                      <a:endParaRPr lang="en-US" dirty="0">
                        <a:solidFill>
                          <a:schemeClr val="tx2">
                            <a:lumMod val="50000"/>
                          </a:schemeClr>
                        </a:solidFill>
                      </a:endParaRPr>
                    </a:p>
                  </a:txBody>
                  <a:tcPr/>
                </a:tc>
                <a:tc>
                  <a:txBody>
                    <a:bodyPr/>
                    <a:lstStyle/>
                    <a:p>
                      <a:r>
                        <a:rPr lang="en-US" dirty="0" smtClean="0"/>
                        <a:t>26.0</a:t>
                      </a:r>
                      <a:endParaRPr lang="en-US" dirty="0">
                        <a:solidFill>
                          <a:schemeClr val="tx2">
                            <a:lumMod val="50000"/>
                          </a:schemeClr>
                        </a:solidFill>
                      </a:endParaRPr>
                    </a:p>
                  </a:txBody>
                  <a:tcPr/>
                </a:tc>
                <a:tc>
                  <a:txBody>
                    <a:bodyPr/>
                    <a:lstStyle/>
                    <a:p>
                      <a:r>
                        <a:rPr lang="en-US" dirty="0" smtClean="0"/>
                        <a:t>26.4</a:t>
                      </a:r>
                      <a:endParaRPr lang="en-US" dirty="0">
                        <a:solidFill>
                          <a:schemeClr val="tx2">
                            <a:lumMod val="50000"/>
                          </a:schemeClr>
                        </a:solidFill>
                      </a:endParaRPr>
                    </a:p>
                  </a:txBody>
                  <a:tcPr/>
                </a:tc>
                <a:extLst>
                  <a:ext uri="{0D108BD9-81ED-4DB2-BD59-A6C34878D82A}">
                    <a16:rowId xmlns:a16="http://schemas.microsoft.com/office/drawing/2014/main" xmlns="" val="10004"/>
                  </a:ext>
                </a:extLst>
              </a:tr>
            </a:tbl>
          </a:graphicData>
        </a:graphic>
      </p:graphicFrame>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71</a:t>
            </a:fld>
            <a:endParaRPr lang="en-US" dirty="0">
              <a:solidFill>
                <a:srgbClr val="268097">
                  <a:tint val="75000"/>
                </a:srgbClr>
              </a:solidFill>
            </a:endParaRPr>
          </a:p>
        </p:txBody>
      </p:sp>
    </p:spTree>
    <p:extLst>
      <p:ext uri="{BB962C8B-B14F-4D97-AF65-F5344CB8AC3E}">
        <p14:creationId xmlns:p14="http://schemas.microsoft.com/office/powerpoint/2010/main" val="35159762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Six Cities Study: Pollution &amp; Controls</a:t>
            </a:r>
            <a:endParaRPr lang="en-US" dirty="0"/>
          </a:p>
        </p:txBody>
      </p:sp>
      <p:graphicFrame>
        <p:nvGraphicFramePr>
          <p:cNvPr id="4" name="Content Placeholder 3"/>
          <p:cNvGraphicFramePr>
            <a:graphicFrameLocks noGrp="1"/>
          </p:cNvGraphicFramePr>
          <p:nvPr>
            <p:ph sz="quarter" idx="12"/>
            <p:extLst>
              <p:ext uri="{D42A27DB-BD31-4B8C-83A1-F6EECF244321}">
                <p14:modId xmlns:p14="http://schemas.microsoft.com/office/powerpoint/2010/main" val="1191794489"/>
              </p:ext>
            </p:extLst>
          </p:nvPr>
        </p:nvGraphicFramePr>
        <p:xfrm>
          <a:off x="846138" y="2222500"/>
          <a:ext cx="10431462" cy="3754120"/>
        </p:xfrm>
        <a:graphic>
          <a:graphicData uri="http://schemas.openxmlformats.org/drawingml/2006/table">
            <a:tbl>
              <a:tblPr firstRow="1" bandRow="1">
                <a:tableStyleId>{7E9639D4-E3E2-4D34-9284-5A2195B3D0D7}</a:tableStyleId>
              </a:tblPr>
              <a:tblGrid>
                <a:gridCol w="2035607">
                  <a:extLst>
                    <a:ext uri="{9D8B030D-6E8A-4147-A177-3AD203B41FA5}">
                      <a16:colId xmlns:a16="http://schemas.microsoft.com/office/drawing/2014/main" xmlns="" val="2102019258"/>
                    </a:ext>
                  </a:extLst>
                </a:gridCol>
                <a:gridCol w="1288473">
                  <a:extLst>
                    <a:ext uri="{9D8B030D-6E8A-4147-A177-3AD203B41FA5}">
                      <a16:colId xmlns:a16="http://schemas.microsoft.com/office/drawing/2014/main" xmlns="" val="1642061056"/>
                    </a:ext>
                  </a:extLst>
                </a:gridCol>
                <a:gridCol w="1219200">
                  <a:extLst>
                    <a:ext uri="{9D8B030D-6E8A-4147-A177-3AD203B41FA5}">
                      <a16:colId xmlns:a16="http://schemas.microsoft.com/office/drawing/2014/main" xmlns="" val="875215236"/>
                    </a:ext>
                  </a:extLst>
                </a:gridCol>
                <a:gridCol w="1579418">
                  <a:extLst>
                    <a:ext uri="{9D8B030D-6E8A-4147-A177-3AD203B41FA5}">
                      <a16:colId xmlns:a16="http://schemas.microsoft.com/office/drawing/2014/main" xmlns="" val="418933885"/>
                    </a:ext>
                  </a:extLst>
                </a:gridCol>
                <a:gridCol w="1482437">
                  <a:extLst>
                    <a:ext uri="{9D8B030D-6E8A-4147-A177-3AD203B41FA5}">
                      <a16:colId xmlns:a16="http://schemas.microsoft.com/office/drawing/2014/main" xmlns="" val="3620622486"/>
                    </a:ext>
                  </a:extLst>
                </a:gridCol>
                <a:gridCol w="1252539">
                  <a:extLst>
                    <a:ext uri="{9D8B030D-6E8A-4147-A177-3AD203B41FA5}">
                      <a16:colId xmlns:a16="http://schemas.microsoft.com/office/drawing/2014/main" xmlns="" val="2136305474"/>
                    </a:ext>
                  </a:extLst>
                </a:gridCol>
                <a:gridCol w="1573788">
                  <a:extLst>
                    <a:ext uri="{9D8B030D-6E8A-4147-A177-3AD203B41FA5}">
                      <a16:colId xmlns:a16="http://schemas.microsoft.com/office/drawing/2014/main" xmlns="" val="1127183041"/>
                    </a:ext>
                  </a:extLst>
                </a:gridCol>
              </a:tblGrid>
              <a:tr h="370840">
                <a:tc>
                  <a:txBody>
                    <a:bodyPr/>
                    <a:lstStyle/>
                    <a:p>
                      <a:r>
                        <a:rPr lang="en-US" sz="1600" dirty="0" smtClean="0">
                          <a:solidFill>
                            <a:schemeClr val="bg2"/>
                          </a:solidFill>
                        </a:rPr>
                        <a:t>Characteristic</a:t>
                      </a:r>
                      <a:endParaRPr lang="en-US" sz="1600" dirty="0">
                        <a:solidFill>
                          <a:schemeClr val="bg2"/>
                        </a:solidFill>
                      </a:endParaRPr>
                    </a:p>
                  </a:txBody>
                  <a:tcPr/>
                </a:tc>
                <a:tc>
                  <a:txBody>
                    <a:bodyPr/>
                    <a:lstStyle/>
                    <a:p>
                      <a:r>
                        <a:rPr lang="en-US" sz="1600" dirty="0" smtClean="0">
                          <a:solidFill>
                            <a:schemeClr val="bg2"/>
                          </a:solidFill>
                        </a:rPr>
                        <a:t>Portage, Wis.</a:t>
                      </a:r>
                      <a:endParaRPr lang="en-US" sz="1600" dirty="0">
                        <a:solidFill>
                          <a:schemeClr val="bg2"/>
                        </a:solidFill>
                      </a:endParaRPr>
                    </a:p>
                  </a:txBody>
                  <a:tcPr/>
                </a:tc>
                <a:tc>
                  <a:txBody>
                    <a:bodyPr/>
                    <a:lstStyle/>
                    <a:p>
                      <a:r>
                        <a:rPr lang="en-US" sz="1600" dirty="0" smtClean="0">
                          <a:solidFill>
                            <a:schemeClr val="bg2"/>
                          </a:solidFill>
                        </a:rPr>
                        <a:t>Topeka,</a:t>
                      </a:r>
                      <a:r>
                        <a:rPr lang="en-US" sz="1600" baseline="0" dirty="0" smtClean="0">
                          <a:solidFill>
                            <a:schemeClr val="bg2"/>
                          </a:solidFill>
                        </a:rPr>
                        <a:t> Kans.</a:t>
                      </a:r>
                      <a:endParaRPr lang="en-US" sz="1600" dirty="0">
                        <a:solidFill>
                          <a:schemeClr val="bg2"/>
                        </a:solidFill>
                      </a:endParaRPr>
                    </a:p>
                  </a:txBody>
                  <a:tcPr/>
                </a:tc>
                <a:tc>
                  <a:txBody>
                    <a:bodyPr/>
                    <a:lstStyle/>
                    <a:p>
                      <a:r>
                        <a:rPr lang="en-US" sz="1600" dirty="0" smtClean="0">
                          <a:solidFill>
                            <a:schemeClr val="bg2"/>
                          </a:solidFill>
                        </a:rPr>
                        <a:t>Watertown, Mass.</a:t>
                      </a:r>
                      <a:endParaRPr lang="en-US" sz="1600" dirty="0">
                        <a:solidFill>
                          <a:schemeClr val="bg2"/>
                        </a:solidFill>
                      </a:endParaRPr>
                    </a:p>
                  </a:txBody>
                  <a:tcPr/>
                </a:tc>
                <a:tc>
                  <a:txBody>
                    <a:bodyPr/>
                    <a:lstStyle/>
                    <a:p>
                      <a:r>
                        <a:rPr lang="en-US" sz="1600" dirty="0" smtClean="0">
                          <a:solidFill>
                            <a:schemeClr val="bg2"/>
                          </a:solidFill>
                        </a:rPr>
                        <a:t>Harriman, Tenn.</a:t>
                      </a:r>
                      <a:endParaRPr lang="en-US" sz="1600" dirty="0">
                        <a:solidFill>
                          <a:schemeClr val="bg2"/>
                        </a:solidFill>
                      </a:endParaRPr>
                    </a:p>
                  </a:txBody>
                  <a:tcPr/>
                </a:tc>
                <a:tc>
                  <a:txBody>
                    <a:bodyPr/>
                    <a:lstStyle/>
                    <a:p>
                      <a:r>
                        <a:rPr lang="en-US" sz="1600" dirty="0" smtClean="0">
                          <a:solidFill>
                            <a:schemeClr val="bg2"/>
                          </a:solidFill>
                        </a:rPr>
                        <a:t>St. Louis</a:t>
                      </a:r>
                      <a:endParaRPr lang="en-US" sz="1600" dirty="0">
                        <a:solidFill>
                          <a:schemeClr val="bg2"/>
                        </a:solidFill>
                      </a:endParaRPr>
                    </a:p>
                  </a:txBody>
                  <a:tcPr/>
                </a:tc>
                <a:tc>
                  <a:txBody>
                    <a:bodyPr/>
                    <a:lstStyle/>
                    <a:p>
                      <a:r>
                        <a:rPr lang="en-US" sz="1600" dirty="0" smtClean="0">
                          <a:solidFill>
                            <a:schemeClr val="bg2"/>
                          </a:solidFill>
                        </a:rPr>
                        <a:t>Steubenville, Ohio</a:t>
                      </a:r>
                      <a:endParaRPr lang="en-US" sz="1600" dirty="0">
                        <a:solidFill>
                          <a:schemeClr val="bg2"/>
                        </a:solidFill>
                      </a:endParaRPr>
                    </a:p>
                  </a:txBody>
                  <a:tcPr/>
                </a:tc>
                <a:extLst>
                  <a:ext uri="{0D108BD9-81ED-4DB2-BD59-A6C34878D82A}">
                    <a16:rowId xmlns:a16="http://schemas.microsoft.com/office/drawing/2014/main" xmlns="" val="3821610598"/>
                  </a:ext>
                </a:extLst>
              </a:tr>
              <a:tr h="370840">
                <a:tc>
                  <a:txBody>
                    <a:bodyPr/>
                    <a:lstStyle/>
                    <a:p>
                      <a:r>
                        <a:rPr lang="en-US" sz="1600" dirty="0" smtClean="0"/>
                        <a:t>Fine</a:t>
                      </a:r>
                      <a:r>
                        <a:rPr lang="en-US" sz="1600" baseline="0" dirty="0" smtClean="0"/>
                        <a:t> particle concentration (</a:t>
                      </a:r>
                      <a:r>
                        <a:rPr lang="en-US" sz="1600" baseline="0" dirty="0" err="1" smtClean="0"/>
                        <a:t>μg</a:t>
                      </a:r>
                      <a:r>
                        <a:rPr lang="en-US" sz="1600" baseline="0" dirty="0" smtClean="0"/>
                        <a:t>/m</a:t>
                      </a:r>
                      <a:r>
                        <a:rPr lang="en-US" sz="1600" baseline="30000" dirty="0" smtClean="0"/>
                        <a:t>3</a:t>
                      </a:r>
                      <a:r>
                        <a:rPr lang="en-US" sz="1600" baseline="0" dirty="0" smtClean="0"/>
                        <a:t>)</a:t>
                      </a:r>
                      <a:endParaRPr lang="en-US" sz="1600" dirty="0">
                        <a:solidFill>
                          <a:schemeClr val="tx1">
                            <a:lumMod val="75000"/>
                          </a:schemeClr>
                        </a:solidFill>
                      </a:endParaRPr>
                    </a:p>
                  </a:txBody>
                  <a:tcPr/>
                </a:tc>
                <a:tc>
                  <a:txBody>
                    <a:bodyPr/>
                    <a:lstStyle/>
                    <a:p>
                      <a:r>
                        <a:rPr lang="en-US" dirty="0" smtClean="0"/>
                        <a:t>11</a:t>
                      </a:r>
                      <a:endParaRPr lang="en-US" dirty="0">
                        <a:solidFill>
                          <a:schemeClr val="tx1">
                            <a:lumMod val="75000"/>
                          </a:schemeClr>
                        </a:solidFill>
                      </a:endParaRPr>
                    </a:p>
                  </a:txBody>
                  <a:tcPr/>
                </a:tc>
                <a:tc>
                  <a:txBody>
                    <a:bodyPr/>
                    <a:lstStyle/>
                    <a:p>
                      <a:r>
                        <a:rPr lang="en-US" dirty="0" smtClean="0"/>
                        <a:t>13</a:t>
                      </a:r>
                      <a:endParaRPr lang="en-US" dirty="0">
                        <a:solidFill>
                          <a:schemeClr val="tx1">
                            <a:lumMod val="75000"/>
                          </a:schemeClr>
                        </a:solidFill>
                      </a:endParaRPr>
                    </a:p>
                  </a:txBody>
                  <a:tcPr/>
                </a:tc>
                <a:tc>
                  <a:txBody>
                    <a:bodyPr/>
                    <a:lstStyle/>
                    <a:p>
                      <a:r>
                        <a:rPr lang="en-US" dirty="0" smtClean="0"/>
                        <a:t>15</a:t>
                      </a:r>
                      <a:endParaRPr lang="en-US" dirty="0">
                        <a:solidFill>
                          <a:schemeClr val="tx1">
                            <a:lumMod val="75000"/>
                          </a:schemeClr>
                        </a:solidFill>
                      </a:endParaRPr>
                    </a:p>
                  </a:txBody>
                  <a:tcPr/>
                </a:tc>
                <a:tc>
                  <a:txBody>
                    <a:bodyPr/>
                    <a:lstStyle/>
                    <a:p>
                      <a:r>
                        <a:rPr lang="en-US" dirty="0" smtClean="0"/>
                        <a:t>21</a:t>
                      </a:r>
                      <a:endParaRPr lang="en-US" dirty="0">
                        <a:solidFill>
                          <a:schemeClr val="tx1">
                            <a:lumMod val="75000"/>
                          </a:schemeClr>
                        </a:solidFill>
                      </a:endParaRPr>
                    </a:p>
                  </a:txBody>
                  <a:tcPr/>
                </a:tc>
                <a:tc>
                  <a:txBody>
                    <a:bodyPr/>
                    <a:lstStyle/>
                    <a:p>
                      <a:r>
                        <a:rPr lang="en-US" dirty="0" smtClean="0"/>
                        <a:t>19</a:t>
                      </a:r>
                      <a:endParaRPr lang="en-US" dirty="0">
                        <a:solidFill>
                          <a:schemeClr val="tx1">
                            <a:lumMod val="75000"/>
                          </a:schemeClr>
                        </a:solidFill>
                      </a:endParaRPr>
                    </a:p>
                  </a:txBody>
                  <a:tcPr/>
                </a:tc>
                <a:tc>
                  <a:txBody>
                    <a:bodyPr/>
                    <a:lstStyle/>
                    <a:p>
                      <a:r>
                        <a:rPr lang="en-US" dirty="0" smtClean="0"/>
                        <a:t>30</a:t>
                      </a:r>
                      <a:endParaRPr lang="en-US" dirty="0" smtClean="0">
                        <a:solidFill>
                          <a:schemeClr val="tx1">
                            <a:lumMod val="75000"/>
                          </a:schemeClr>
                        </a:solidFill>
                      </a:endParaRPr>
                    </a:p>
                  </a:txBody>
                  <a:tcPr/>
                </a:tc>
                <a:extLst>
                  <a:ext uri="{0D108BD9-81ED-4DB2-BD59-A6C34878D82A}">
                    <a16:rowId xmlns:a16="http://schemas.microsoft.com/office/drawing/2014/main" xmlns="" val="10001"/>
                  </a:ext>
                </a:extLst>
              </a:tr>
              <a:tr h="370840">
                <a:tc>
                  <a:txBody>
                    <a:bodyPr/>
                    <a:lstStyle/>
                    <a:p>
                      <a:r>
                        <a:rPr lang="en-US" sz="1600" dirty="0" smtClean="0"/>
                        <a:t>Smokers (%)</a:t>
                      </a:r>
                      <a:endParaRPr lang="en-US" sz="1600" dirty="0" smtClean="0">
                        <a:solidFill>
                          <a:schemeClr val="tx2">
                            <a:lumMod val="50000"/>
                          </a:schemeClr>
                        </a:solidFill>
                      </a:endParaRPr>
                    </a:p>
                  </a:txBody>
                  <a:tcPr/>
                </a:tc>
                <a:tc>
                  <a:txBody>
                    <a:bodyPr/>
                    <a:lstStyle/>
                    <a:p>
                      <a:r>
                        <a:rPr lang="en-US" dirty="0" smtClean="0"/>
                        <a:t>36</a:t>
                      </a:r>
                      <a:endParaRPr lang="en-US" dirty="0">
                        <a:solidFill>
                          <a:schemeClr val="tx2">
                            <a:lumMod val="50000"/>
                          </a:schemeClr>
                        </a:solidFill>
                      </a:endParaRPr>
                    </a:p>
                  </a:txBody>
                  <a:tcPr/>
                </a:tc>
                <a:tc>
                  <a:txBody>
                    <a:bodyPr/>
                    <a:lstStyle/>
                    <a:p>
                      <a:r>
                        <a:rPr lang="en-US" dirty="0" smtClean="0"/>
                        <a:t>33</a:t>
                      </a:r>
                      <a:endParaRPr lang="en-US" dirty="0">
                        <a:solidFill>
                          <a:schemeClr val="tx2">
                            <a:lumMod val="50000"/>
                          </a:schemeClr>
                        </a:solidFill>
                      </a:endParaRPr>
                    </a:p>
                  </a:txBody>
                  <a:tcPr/>
                </a:tc>
                <a:tc>
                  <a:txBody>
                    <a:bodyPr/>
                    <a:lstStyle/>
                    <a:p>
                      <a:r>
                        <a:rPr lang="en-US" dirty="0" smtClean="0"/>
                        <a:t>40</a:t>
                      </a:r>
                      <a:endParaRPr lang="en-US" dirty="0">
                        <a:solidFill>
                          <a:schemeClr val="tx2">
                            <a:lumMod val="50000"/>
                          </a:schemeClr>
                        </a:solidFill>
                      </a:endParaRPr>
                    </a:p>
                  </a:txBody>
                  <a:tcPr/>
                </a:tc>
                <a:tc>
                  <a:txBody>
                    <a:bodyPr/>
                    <a:lstStyle/>
                    <a:p>
                      <a:r>
                        <a:rPr lang="en-US" dirty="0" smtClean="0"/>
                        <a:t>37</a:t>
                      </a:r>
                      <a:endParaRPr lang="en-US" dirty="0">
                        <a:solidFill>
                          <a:schemeClr val="tx2">
                            <a:lumMod val="50000"/>
                          </a:schemeClr>
                        </a:solidFill>
                      </a:endParaRPr>
                    </a:p>
                  </a:txBody>
                  <a:tcPr/>
                </a:tc>
                <a:tc>
                  <a:txBody>
                    <a:bodyPr/>
                    <a:lstStyle/>
                    <a:p>
                      <a:r>
                        <a:rPr lang="en-US" dirty="0" smtClean="0"/>
                        <a:t>35</a:t>
                      </a:r>
                      <a:endParaRPr lang="en-US" dirty="0">
                        <a:solidFill>
                          <a:schemeClr val="tx2">
                            <a:lumMod val="50000"/>
                          </a:schemeClr>
                        </a:solidFill>
                      </a:endParaRPr>
                    </a:p>
                  </a:txBody>
                  <a:tcPr/>
                </a:tc>
                <a:tc>
                  <a:txBody>
                    <a:bodyPr/>
                    <a:lstStyle/>
                    <a:p>
                      <a:r>
                        <a:rPr lang="en-US" dirty="0" smtClean="0"/>
                        <a:t>35</a:t>
                      </a:r>
                      <a:endParaRPr lang="en-US" dirty="0">
                        <a:solidFill>
                          <a:schemeClr val="tx2">
                            <a:lumMod val="50000"/>
                          </a:schemeClr>
                        </a:solidFill>
                      </a:endParaRPr>
                    </a:p>
                  </a:txBody>
                  <a:tcPr/>
                </a:tc>
                <a:extLst>
                  <a:ext uri="{0D108BD9-81ED-4DB2-BD59-A6C34878D82A}">
                    <a16:rowId xmlns:a16="http://schemas.microsoft.com/office/drawing/2014/main" xmlns="" val="10002"/>
                  </a:ext>
                </a:extLst>
              </a:tr>
              <a:tr h="370840">
                <a:tc>
                  <a:txBody>
                    <a:bodyPr/>
                    <a:lstStyle/>
                    <a:p>
                      <a:r>
                        <a:rPr lang="en-US" sz="1600" dirty="0" smtClean="0"/>
                        <a:t>Less</a:t>
                      </a:r>
                      <a:r>
                        <a:rPr lang="en-US" sz="1600" baseline="0" dirty="0" smtClean="0"/>
                        <a:t> than high-school education (%)</a:t>
                      </a:r>
                      <a:endParaRPr lang="en-US" sz="1600" dirty="0">
                        <a:solidFill>
                          <a:schemeClr val="tx2">
                            <a:lumMod val="75000"/>
                          </a:schemeClr>
                        </a:solidFill>
                      </a:endParaRPr>
                    </a:p>
                  </a:txBody>
                  <a:tcPr/>
                </a:tc>
                <a:tc>
                  <a:txBody>
                    <a:bodyPr/>
                    <a:lstStyle/>
                    <a:p>
                      <a:r>
                        <a:rPr lang="en-US" dirty="0" smtClean="0"/>
                        <a:t>25</a:t>
                      </a:r>
                      <a:endParaRPr lang="en-US" dirty="0">
                        <a:solidFill>
                          <a:schemeClr val="tx2">
                            <a:lumMod val="75000"/>
                          </a:schemeClr>
                        </a:solidFill>
                      </a:endParaRPr>
                    </a:p>
                  </a:txBody>
                  <a:tcPr/>
                </a:tc>
                <a:tc>
                  <a:txBody>
                    <a:bodyPr/>
                    <a:lstStyle/>
                    <a:p>
                      <a:r>
                        <a:rPr lang="en-US" dirty="0" smtClean="0"/>
                        <a:t>12</a:t>
                      </a:r>
                      <a:endParaRPr lang="en-US" dirty="0">
                        <a:solidFill>
                          <a:schemeClr val="tx2">
                            <a:lumMod val="75000"/>
                          </a:schemeClr>
                        </a:solidFill>
                      </a:endParaRPr>
                    </a:p>
                  </a:txBody>
                  <a:tcPr/>
                </a:tc>
                <a:tc>
                  <a:txBody>
                    <a:bodyPr/>
                    <a:lstStyle/>
                    <a:p>
                      <a:r>
                        <a:rPr lang="en-US" dirty="0" smtClean="0"/>
                        <a:t>22</a:t>
                      </a:r>
                      <a:endParaRPr lang="en-US" dirty="0">
                        <a:solidFill>
                          <a:schemeClr val="tx2">
                            <a:lumMod val="75000"/>
                          </a:schemeClr>
                        </a:solidFill>
                      </a:endParaRPr>
                    </a:p>
                  </a:txBody>
                  <a:tcPr/>
                </a:tc>
                <a:tc>
                  <a:txBody>
                    <a:bodyPr/>
                    <a:lstStyle/>
                    <a:p>
                      <a:r>
                        <a:rPr lang="en-US" dirty="0" smtClean="0"/>
                        <a:t>35</a:t>
                      </a:r>
                      <a:endParaRPr lang="en-US" dirty="0">
                        <a:solidFill>
                          <a:schemeClr val="tx2">
                            <a:lumMod val="75000"/>
                          </a:schemeClr>
                        </a:solidFill>
                      </a:endParaRPr>
                    </a:p>
                  </a:txBody>
                  <a:tcPr/>
                </a:tc>
                <a:tc>
                  <a:txBody>
                    <a:bodyPr/>
                    <a:lstStyle/>
                    <a:p>
                      <a:r>
                        <a:rPr lang="en-US" dirty="0" smtClean="0"/>
                        <a:t>45</a:t>
                      </a:r>
                      <a:endParaRPr lang="en-US" dirty="0">
                        <a:solidFill>
                          <a:schemeClr val="tx2">
                            <a:lumMod val="75000"/>
                          </a:schemeClr>
                        </a:solidFill>
                      </a:endParaRPr>
                    </a:p>
                  </a:txBody>
                  <a:tcPr/>
                </a:tc>
                <a:tc>
                  <a:txBody>
                    <a:bodyPr/>
                    <a:lstStyle/>
                    <a:p>
                      <a:r>
                        <a:rPr lang="en-US" dirty="0" smtClean="0"/>
                        <a:t>30</a:t>
                      </a:r>
                      <a:endParaRPr lang="en-US" dirty="0">
                        <a:solidFill>
                          <a:schemeClr val="tx2">
                            <a:lumMod val="75000"/>
                          </a:schemeClr>
                        </a:solidFill>
                      </a:endParaRPr>
                    </a:p>
                  </a:txBody>
                  <a:tcPr/>
                </a:tc>
                <a:extLst>
                  <a:ext uri="{0D108BD9-81ED-4DB2-BD59-A6C34878D82A}">
                    <a16:rowId xmlns:a16="http://schemas.microsoft.com/office/drawing/2014/main" xmlns="" val="10003"/>
                  </a:ext>
                </a:extLst>
              </a:tr>
              <a:tr h="370840">
                <a:tc>
                  <a:txBody>
                    <a:bodyPr/>
                    <a:lstStyle/>
                    <a:p>
                      <a:r>
                        <a:rPr lang="en-US" sz="1600" dirty="0" smtClean="0"/>
                        <a:t>Average body-mass</a:t>
                      </a:r>
                      <a:r>
                        <a:rPr lang="en-US" sz="1600" baseline="0" dirty="0" smtClean="0"/>
                        <a:t> index</a:t>
                      </a:r>
                      <a:endParaRPr lang="en-US" sz="1600" dirty="0">
                        <a:solidFill>
                          <a:schemeClr val="tx2">
                            <a:lumMod val="50000"/>
                          </a:schemeClr>
                        </a:solidFill>
                      </a:endParaRPr>
                    </a:p>
                  </a:txBody>
                  <a:tcPr/>
                </a:tc>
                <a:tc>
                  <a:txBody>
                    <a:bodyPr/>
                    <a:lstStyle/>
                    <a:p>
                      <a:r>
                        <a:rPr lang="en-US" dirty="0" smtClean="0"/>
                        <a:t>26.3</a:t>
                      </a:r>
                      <a:endParaRPr lang="en-US" dirty="0">
                        <a:solidFill>
                          <a:schemeClr val="tx2">
                            <a:lumMod val="50000"/>
                          </a:schemeClr>
                        </a:solidFill>
                      </a:endParaRPr>
                    </a:p>
                  </a:txBody>
                  <a:tcPr/>
                </a:tc>
                <a:tc>
                  <a:txBody>
                    <a:bodyPr/>
                    <a:lstStyle/>
                    <a:p>
                      <a:r>
                        <a:rPr lang="en-US" dirty="0" smtClean="0"/>
                        <a:t>25.3</a:t>
                      </a:r>
                      <a:endParaRPr lang="en-US" dirty="0">
                        <a:solidFill>
                          <a:schemeClr val="tx2">
                            <a:lumMod val="50000"/>
                          </a:schemeClr>
                        </a:solidFill>
                      </a:endParaRPr>
                    </a:p>
                  </a:txBody>
                  <a:tcPr/>
                </a:tc>
                <a:tc>
                  <a:txBody>
                    <a:bodyPr/>
                    <a:lstStyle/>
                    <a:p>
                      <a:r>
                        <a:rPr lang="en-US" dirty="0" smtClean="0"/>
                        <a:t>25.5</a:t>
                      </a:r>
                      <a:endParaRPr lang="en-US" dirty="0">
                        <a:solidFill>
                          <a:schemeClr val="tx2">
                            <a:lumMod val="50000"/>
                          </a:schemeClr>
                        </a:solidFill>
                      </a:endParaRPr>
                    </a:p>
                  </a:txBody>
                  <a:tcPr/>
                </a:tc>
                <a:tc>
                  <a:txBody>
                    <a:bodyPr/>
                    <a:lstStyle/>
                    <a:p>
                      <a:r>
                        <a:rPr lang="en-US" dirty="0" smtClean="0"/>
                        <a:t>25.1</a:t>
                      </a:r>
                      <a:endParaRPr lang="en-US" dirty="0">
                        <a:solidFill>
                          <a:schemeClr val="tx2">
                            <a:lumMod val="50000"/>
                          </a:schemeClr>
                        </a:solidFill>
                      </a:endParaRPr>
                    </a:p>
                  </a:txBody>
                  <a:tcPr/>
                </a:tc>
                <a:tc>
                  <a:txBody>
                    <a:bodyPr/>
                    <a:lstStyle/>
                    <a:p>
                      <a:r>
                        <a:rPr lang="en-US" dirty="0" smtClean="0"/>
                        <a:t>26.0</a:t>
                      </a:r>
                      <a:endParaRPr lang="en-US" dirty="0">
                        <a:solidFill>
                          <a:schemeClr val="tx2">
                            <a:lumMod val="50000"/>
                          </a:schemeClr>
                        </a:solidFill>
                      </a:endParaRPr>
                    </a:p>
                  </a:txBody>
                  <a:tcPr/>
                </a:tc>
                <a:tc>
                  <a:txBody>
                    <a:bodyPr/>
                    <a:lstStyle/>
                    <a:p>
                      <a:r>
                        <a:rPr lang="en-US" dirty="0" smtClean="0"/>
                        <a:t>26.4</a:t>
                      </a:r>
                      <a:endParaRPr lang="en-US" dirty="0">
                        <a:solidFill>
                          <a:schemeClr val="tx2">
                            <a:lumMod val="50000"/>
                          </a:schemeClr>
                        </a:solidFill>
                      </a:endParaRPr>
                    </a:p>
                  </a:txBody>
                  <a:tcPr/>
                </a:tc>
                <a:extLst>
                  <a:ext uri="{0D108BD9-81ED-4DB2-BD59-A6C34878D82A}">
                    <a16:rowId xmlns:a16="http://schemas.microsoft.com/office/drawing/2014/main" xmlns="" val="10004"/>
                  </a:ext>
                </a:extLst>
              </a:tr>
              <a:tr h="370840">
                <a:tc>
                  <a:txBody>
                    <a:bodyPr/>
                    <a:lstStyle/>
                    <a:p>
                      <a:r>
                        <a:rPr lang="en-US" sz="1600" dirty="0" smtClean="0"/>
                        <a:t>Job exposure to dust or fumes (%)</a:t>
                      </a:r>
                      <a:endParaRPr lang="en-US" sz="1600" dirty="0">
                        <a:solidFill>
                          <a:schemeClr val="tx2">
                            <a:lumMod val="75000"/>
                          </a:schemeClr>
                        </a:solidFill>
                      </a:endParaRPr>
                    </a:p>
                  </a:txBody>
                  <a:tcPr/>
                </a:tc>
                <a:tc>
                  <a:txBody>
                    <a:bodyPr/>
                    <a:lstStyle/>
                    <a:p>
                      <a:r>
                        <a:rPr lang="en-US" dirty="0" smtClean="0"/>
                        <a:t>53</a:t>
                      </a:r>
                      <a:endParaRPr lang="en-US" dirty="0">
                        <a:solidFill>
                          <a:schemeClr val="tx2">
                            <a:lumMod val="75000"/>
                          </a:schemeClr>
                        </a:solidFill>
                      </a:endParaRPr>
                    </a:p>
                  </a:txBody>
                  <a:tcPr/>
                </a:tc>
                <a:tc>
                  <a:txBody>
                    <a:bodyPr/>
                    <a:lstStyle/>
                    <a:p>
                      <a:r>
                        <a:rPr lang="en-US" dirty="0" smtClean="0"/>
                        <a:t>28</a:t>
                      </a:r>
                      <a:endParaRPr lang="en-US" dirty="0">
                        <a:solidFill>
                          <a:schemeClr val="tx2">
                            <a:lumMod val="75000"/>
                          </a:schemeClr>
                        </a:solidFill>
                      </a:endParaRPr>
                    </a:p>
                  </a:txBody>
                  <a:tcPr/>
                </a:tc>
                <a:tc>
                  <a:txBody>
                    <a:bodyPr/>
                    <a:lstStyle/>
                    <a:p>
                      <a:r>
                        <a:rPr lang="en-US" dirty="0" smtClean="0"/>
                        <a:t>38</a:t>
                      </a:r>
                      <a:endParaRPr lang="en-US" dirty="0">
                        <a:solidFill>
                          <a:schemeClr val="tx2">
                            <a:lumMod val="75000"/>
                          </a:schemeClr>
                        </a:solidFill>
                      </a:endParaRPr>
                    </a:p>
                  </a:txBody>
                  <a:tcPr/>
                </a:tc>
                <a:tc>
                  <a:txBody>
                    <a:bodyPr/>
                    <a:lstStyle/>
                    <a:p>
                      <a:r>
                        <a:rPr lang="en-US" dirty="0" smtClean="0"/>
                        <a:t>50</a:t>
                      </a:r>
                      <a:endParaRPr lang="en-US" dirty="0">
                        <a:solidFill>
                          <a:schemeClr val="tx2">
                            <a:lumMod val="75000"/>
                          </a:schemeClr>
                        </a:solidFill>
                      </a:endParaRPr>
                    </a:p>
                  </a:txBody>
                  <a:tcPr/>
                </a:tc>
                <a:tc>
                  <a:txBody>
                    <a:bodyPr/>
                    <a:lstStyle/>
                    <a:p>
                      <a:r>
                        <a:rPr lang="en-US" dirty="0" smtClean="0"/>
                        <a:t>40</a:t>
                      </a:r>
                      <a:endParaRPr lang="en-US" dirty="0">
                        <a:solidFill>
                          <a:schemeClr val="tx2">
                            <a:lumMod val="75000"/>
                          </a:schemeClr>
                        </a:solidFill>
                      </a:endParaRPr>
                    </a:p>
                  </a:txBody>
                  <a:tcPr/>
                </a:tc>
                <a:tc>
                  <a:txBody>
                    <a:bodyPr/>
                    <a:lstStyle/>
                    <a:p>
                      <a:r>
                        <a:rPr lang="en-US" dirty="0" smtClean="0"/>
                        <a:t>48</a:t>
                      </a:r>
                      <a:endParaRPr lang="en-US" dirty="0">
                        <a:solidFill>
                          <a:schemeClr val="tx2">
                            <a:lumMod val="75000"/>
                          </a:schemeClr>
                        </a:solidFill>
                      </a:endParaRPr>
                    </a:p>
                  </a:txBody>
                  <a:tcPr/>
                </a:tc>
                <a:extLst>
                  <a:ext uri="{0D108BD9-81ED-4DB2-BD59-A6C34878D82A}">
                    <a16:rowId xmlns:a16="http://schemas.microsoft.com/office/drawing/2014/main" xmlns="" val="10005"/>
                  </a:ext>
                </a:extLst>
              </a:tr>
            </a:tbl>
          </a:graphicData>
        </a:graphic>
      </p:graphicFrame>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72</a:t>
            </a:fld>
            <a:endParaRPr lang="en-US" dirty="0">
              <a:solidFill>
                <a:srgbClr val="268097">
                  <a:tint val="75000"/>
                </a:srgbClr>
              </a:solidFill>
            </a:endParaRPr>
          </a:p>
        </p:txBody>
      </p:sp>
    </p:spTree>
    <p:extLst>
      <p:ext uri="{BB962C8B-B14F-4D97-AF65-F5344CB8AC3E}">
        <p14:creationId xmlns:p14="http://schemas.microsoft.com/office/powerpoint/2010/main" val="3060693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584638"/>
          </a:xfrm>
        </p:spPr>
        <p:txBody>
          <a:bodyPr/>
          <a:lstStyle/>
          <a:p>
            <a:r>
              <a:rPr lang="en-US" dirty="0" smtClean="0"/>
              <a:t>Six Cities Study: </a:t>
            </a:r>
            <a:r>
              <a:rPr lang="en-US" dirty="0"/>
              <a:t>R</a:t>
            </a:r>
            <a:r>
              <a:rPr lang="en-US" dirty="0" smtClean="0"/>
              <a:t>esults</a:t>
            </a:r>
            <a:endParaRPr lang="en-US" dirty="0"/>
          </a:p>
        </p:txBody>
      </p:sp>
      <p:sp>
        <p:nvSpPr>
          <p:cNvPr id="3" name="Content Placeholder 2"/>
          <p:cNvSpPr>
            <a:spLocks noGrp="1"/>
          </p:cNvSpPr>
          <p:nvPr>
            <p:ph sz="quarter" idx="12"/>
          </p:nvPr>
        </p:nvSpPr>
        <p:spPr/>
        <p:txBody>
          <a:bodyPr/>
          <a:lstStyle/>
          <a:p>
            <a:r>
              <a:rPr lang="en-US" sz="1800" dirty="0" smtClean="0"/>
              <a:t>Results:</a:t>
            </a:r>
          </a:p>
          <a:p>
            <a:pPr marL="111386" indent="-285750">
              <a:buFont typeface="Arial" charset="0"/>
              <a:buChar char="•"/>
            </a:pPr>
            <a:r>
              <a:rPr lang="en-US" sz="1800" dirty="0" smtClean="0">
                <a:latin typeface="+mn-lt"/>
              </a:rPr>
              <a:t>Mortality rates most strongly associated with smoking</a:t>
            </a:r>
          </a:p>
          <a:p>
            <a:pPr marL="111386" indent="-285750">
              <a:buFont typeface="Arial" charset="0"/>
              <a:buChar char="•"/>
            </a:pPr>
            <a:r>
              <a:rPr lang="en-US" sz="1800" dirty="0" smtClean="0">
                <a:latin typeface="+mn-lt"/>
              </a:rPr>
              <a:t>Significant and robust association between air pollution and mortality</a:t>
            </a:r>
          </a:p>
          <a:p>
            <a:pPr marL="111386" indent="-285750">
              <a:buFont typeface="Arial" charset="0"/>
              <a:buChar char="•"/>
            </a:pPr>
            <a:r>
              <a:rPr lang="en-US" sz="1800" dirty="0"/>
              <a:t>Adjusted mortality-rate ratio for most polluted cities compared with least polluted was </a:t>
            </a:r>
            <a:r>
              <a:rPr lang="en-US" sz="1800" dirty="0" smtClean="0"/>
              <a:t>1.26</a:t>
            </a:r>
            <a:endParaRPr lang="en-US" sz="1800" dirty="0" smtClean="0">
              <a:latin typeface="+mn-lt"/>
            </a:endParaRPr>
          </a:p>
          <a:p>
            <a:pPr marL="111386" indent="-285750">
              <a:buFont typeface="Arial" charset="0"/>
              <a:buChar char="•"/>
            </a:pPr>
            <a:r>
              <a:rPr lang="en-US" sz="1800" dirty="0" smtClean="0">
                <a:latin typeface="+mn-lt"/>
              </a:rPr>
              <a:t>However, there are lots of differences between the populations and there appears to be a great risk of confounding</a:t>
            </a:r>
          </a:p>
          <a:p>
            <a:pPr marL="111386" indent="-285750">
              <a:buFont typeface="Arial" charset="0"/>
              <a:buChar char="•"/>
            </a:pPr>
            <a:r>
              <a:rPr lang="en-US" sz="1800" dirty="0" smtClean="0"/>
              <a:t>This was a very important study but since its publication researchers have looked for more compelling research designs to determine causal impacts</a:t>
            </a:r>
            <a:r>
              <a:rPr lang="mr-IN" sz="1800" dirty="0" smtClean="0"/>
              <a:t>…</a:t>
            </a:r>
            <a:endParaRPr lang="en-US" sz="1800" dirty="0" smtClean="0"/>
          </a:p>
          <a:p>
            <a:pPr lvl="1"/>
            <a:endParaRPr lang="en-US" sz="1800" dirty="0"/>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73</a:t>
            </a:fld>
            <a:endParaRPr lang="en-US" dirty="0">
              <a:solidFill>
                <a:srgbClr val="268097">
                  <a:tint val="75000"/>
                </a:srgbClr>
              </a:solidFill>
            </a:endParaRPr>
          </a:p>
        </p:txBody>
      </p:sp>
    </p:spTree>
    <p:extLst>
      <p:ext uri="{BB962C8B-B14F-4D97-AF65-F5344CB8AC3E}">
        <p14:creationId xmlns:p14="http://schemas.microsoft.com/office/powerpoint/2010/main" val="26055892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632037"/>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solidFill>
              </a:rPr>
              <a:t>Willingness to Pay for Environmental Quality</a:t>
            </a:r>
          </a:p>
          <a:p>
            <a:pPr marL="865188" lvl="1" indent="-407988">
              <a:spcBef>
                <a:spcPts val="600"/>
              </a:spcBef>
              <a:buFont typeface="+mj-lt"/>
              <a:buAutoNum type="alphaLcParenR"/>
            </a:pPr>
            <a:r>
              <a:rPr lang="en-US" sz="2000" dirty="0" smtClean="0">
                <a:solidFill>
                  <a:schemeClr val="bg2">
                    <a:lumMod val="65000"/>
                  </a:schemeClr>
                </a:solidFill>
              </a:rPr>
              <a:t>Theory of WTP</a:t>
            </a:r>
          </a:p>
          <a:p>
            <a:pPr marL="865188" lvl="1" indent="-407988">
              <a:spcBef>
                <a:spcPts val="600"/>
              </a:spcBef>
              <a:buFont typeface="+mj-lt"/>
              <a:buAutoNum type="alphaLcParenR"/>
            </a:pPr>
            <a:r>
              <a:rPr lang="en-US" sz="2000" dirty="0" smtClean="0">
                <a:solidFill>
                  <a:schemeClr val="bg2">
                    <a:lumMod val="65000"/>
                  </a:schemeClr>
                </a:solidFill>
              </a:rPr>
              <a:t>Estimation of WTP</a:t>
            </a:r>
          </a:p>
          <a:p>
            <a:pPr marL="865188" lvl="1" indent="-407988">
              <a:spcBef>
                <a:spcPts val="600"/>
              </a:spcBef>
              <a:buFont typeface="+mj-lt"/>
              <a:buAutoNum type="alphaLcParenR"/>
            </a:pPr>
            <a:r>
              <a:rPr lang="en-US" sz="2000" dirty="0" smtClean="0">
                <a:solidFill>
                  <a:schemeClr val="bg2"/>
                </a:solidFill>
              </a:rPr>
              <a:t>Research Methods for Health &amp; Pollution</a:t>
            </a:r>
          </a:p>
          <a:p>
            <a:pPr marL="1322388" lvl="2" indent="-407988">
              <a:spcBef>
                <a:spcPts val="600"/>
              </a:spcBef>
              <a:buFont typeface="+mj-lt"/>
              <a:buAutoNum type="romanLcPeriod"/>
            </a:pPr>
            <a:r>
              <a:rPr lang="en-US" dirty="0" smtClean="0">
                <a:solidFill>
                  <a:schemeClr val="bg2">
                    <a:lumMod val="65000"/>
                  </a:schemeClr>
                </a:solidFill>
              </a:rPr>
              <a:t>Observational Studies</a:t>
            </a:r>
          </a:p>
          <a:p>
            <a:pPr marL="1322388" lvl="2" indent="-407988">
              <a:spcBef>
                <a:spcPts val="600"/>
              </a:spcBef>
              <a:buFont typeface="+mj-lt"/>
              <a:buAutoNum type="romanLcPeriod"/>
            </a:pPr>
            <a:r>
              <a:rPr lang="en-US" dirty="0" smtClean="0">
                <a:solidFill>
                  <a:schemeClr val="bg2"/>
                </a:solidFill>
              </a:rPr>
              <a:t>Quasi-Experiments</a:t>
            </a:r>
          </a:p>
          <a:p>
            <a:pPr marL="1322388" lvl="2" indent="-407988">
              <a:spcBef>
                <a:spcPts val="600"/>
              </a:spcBef>
              <a:buFont typeface="+mj-lt"/>
              <a:buAutoNum type="romanLcPeriod"/>
            </a:pPr>
            <a:r>
              <a:rPr lang="en-US" dirty="0" smtClean="0">
                <a:solidFill>
                  <a:schemeClr val="bg2">
                    <a:lumMod val="65000"/>
                  </a:schemeClr>
                </a:solidFill>
              </a:rPr>
              <a:t>RCTs</a:t>
            </a:r>
          </a:p>
          <a:p>
            <a:pPr marL="865188" lvl="1" indent="-407988">
              <a:spcBef>
                <a:spcPts val="600"/>
              </a:spcBef>
              <a:buFont typeface="+mj-lt"/>
              <a:buAutoNum type="alphaLcParenR"/>
            </a:pPr>
            <a:r>
              <a:rPr lang="en-US" sz="2000" dirty="0" smtClean="0">
                <a:solidFill>
                  <a:schemeClr val="bg2">
                    <a:lumMod val="65000"/>
                  </a:schemeClr>
                </a:solidFill>
              </a:rPr>
              <a:t>Value of a Statistical Life</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20151999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Quasi-Experimental Methods</a:t>
            </a:r>
            <a:endParaRPr lang="en-US" dirty="0"/>
          </a:p>
        </p:txBody>
      </p:sp>
      <p:sp>
        <p:nvSpPr>
          <p:cNvPr id="3" name="Content Placeholder 2"/>
          <p:cNvSpPr>
            <a:spLocks noGrp="1"/>
          </p:cNvSpPr>
          <p:nvPr>
            <p:ph sz="quarter" idx="12"/>
          </p:nvPr>
        </p:nvSpPr>
        <p:spPr/>
        <p:txBody>
          <a:bodyPr/>
          <a:lstStyle/>
          <a:p>
            <a:pPr marL="285750" indent="-285750">
              <a:buFont typeface="Arial" panose="020B0604020202020204" pitchFamily="34" charset="0"/>
              <a:buChar char="•"/>
            </a:pPr>
            <a:r>
              <a:rPr lang="en-US" sz="1800" dirty="0" smtClean="0">
                <a:latin typeface="+mn-lt"/>
              </a:rPr>
              <a:t>Observational studies have their limitations:</a:t>
            </a:r>
          </a:p>
          <a:p>
            <a:pPr marL="650326" lvl="1" indent="-285750">
              <a:buFont typeface="Arial" panose="020B0604020202020204" pitchFamily="34" charset="0"/>
              <a:buChar char="•"/>
            </a:pPr>
            <a:r>
              <a:rPr lang="en-US" sz="1800" dirty="0" smtClean="0"/>
              <a:t>Differing initial levels of health in population of polluted areas</a:t>
            </a:r>
          </a:p>
          <a:p>
            <a:pPr marL="650326" lvl="1" indent="-285750">
              <a:buFont typeface="Arial" panose="020B0604020202020204" pitchFamily="34" charset="0"/>
              <a:buChar char="•"/>
            </a:pPr>
            <a:r>
              <a:rPr lang="en-US" sz="1800" dirty="0" smtClean="0"/>
              <a:t>Other health determinants correlated with air pollution (water pollution, hospital quality)</a:t>
            </a:r>
          </a:p>
          <a:p>
            <a:pPr marL="650326" lvl="1" indent="-285750">
              <a:buFont typeface="Arial" panose="020B0604020202020204" pitchFamily="34" charset="0"/>
              <a:buChar char="•"/>
            </a:pPr>
            <a:r>
              <a:rPr lang="en-US" sz="1800" dirty="0" smtClean="0"/>
              <a:t>Many determinants of health are unobserved</a:t>
            </a:r>
          </a:p>
          <a:p>
            <a:pPr marL="285750" indent="-285750">
              <a:buFont typeface="Arial" panose="020B0604020202020204" pitchFamily="34" charset="0"/>
              <a:buChar char="•"/>
            </a:pPr>
            <a:r>
              <a:rPr lang="en-US" sz="1800" dirty="0" smtClean="0">
                <a:latin typeface="+mn-lt"/>
              </a:rPr>
              <a:t>But we often can’t run randomized control trials. </a:t>
            </a:r>
          </a:p>
          <a:p>
            <a:pPr marL="285750" indent="-285750">
              <a:buFont typeface="Arial" panose="020B0604020202020204" pitchFamily="34" charset="0"/>
              <a:buChar char="•"/>
            </a:pPr>
            <a:r>
              <a:rPr lang="en-US" sz="1800" dirty="0" smtClean="0">
                <a:latin typeface="+mn-lt"/>
              </a:rPr>
              <a:t>What is a quasi-experiment?</a:t>
            </a:r>
          </a:p>
          <a:p>
            <a:pPr marL="650326" lvl="1" indent="-285750">
              <a:buFont typeface="Arial" panose="020B0604020202020204" pitchFamily="34" charset="0"/>
              <a:buChar char="•"/>
            </a:pPr>
            <a:r>
              <a:rPr lang="en-US" sz="1800" dirty="0" smtClean="0"/>
              <a:t>Treatment and control groups can exist even when researchers don’t set them up</a:t>
            </a:r>
          </a:p>
          <a:p>
            <a:pPr marL="650326" lvl="1" indent="-285750">
              <a:buFont typeface="Arial" panose="020B0604020202020204" pitchFamily="34" charset="0"/>
              <a:buChar char="•"/>
            </a:pPr>
            <a:r>
              <a:rPr lang="en-US" sz="1800" dirty="0" smtClean="0"/>
              <a:t>Politics, accidents, or changes in regulation create “treatments”</a:t>
            </a:r>
          </a:p>
          <a:p>
            <a:pPr marL="650326" lvl="1" indent="-285750">
              <a:buFont typeface="Arial" panose="020B0604020202020204" pitchFamily="34" charset="0"/>
              <a:buChar char="•"/>
            </a:pPr>
            <a:r>
              <a:rPr lang="en-US" sz="1800" dirty="0" smtClean="0"/>
              <a:t>Similar populations that received different treatments can be compared</a:t>
            </a:r>
          </a:p>
          <a:p>
            <a:pPr marL="650326" lvl="1" indent="-285750">
              <a:buFont typeface="Arial" panose="020B0604020202020204" pitchFamily="34" charset="0"/>
              <a:buChar char="•"/>
            </a:pPr>
            <a:r>
              <a:rPr lang="en-US" sz="1800" dirty="0" smtClean="0"/>
              <a:t>Offers the potential eliminates confounding and omitted variable bias and produce causal estimates</a:t>
            </a:r>
            <a:endParaRPr lang="en-US" sz="1800" dirty="0"/>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75</a:t>
            </a:fld>
            <a:endParaRPr lang="en-US" dirty="0">
              <a:solidFill>
                <a:srgbClr val="268097">
                  <a:tint val="75000"/>
                </a:srgbClr>
              </a:solidFill>
            </a:endParaRPr>
          </a:p>
        </p:txBody>
      </p:sp>
    </p:spTree>
    <p:extLst>
      <p:ext uri="{BB962C8B-B14F-4D97-AF65-F5344CB8AC3E}">
        <p14:creationId xmlns:p14="http://schemas.microsoft.com/office/powerpoint/2010/main" val="81720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Quasi-Experimental </a:t>
            </a:r>
            <a:r>
              <a:rPr lang="en-US" dirty="0" smtClean="0"/>
              <a:t>Methods</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76</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6572705" cy="4127500"/>
          </a:xfrm>
        </p:spPr>
        <p:txBody>
          <a:bodyPr/>
          <a:lstStyle/>
          <a:p>
            <a:r>
              <a:rPr lang="en-US" sz="1800" dirty="0" smtClean="0"/>
              <a:t>Regression Discontinuity</a:t>
            </a:r>
          </a:p>
          <a:p>
            <a:pPr marL="285750" indent="-285750">
              <a:buFont typeface="Arial" charset="0"/>
              <a:buChar char="•"/>
            </a:pPr>
            <a:r>
              <a:rPr lang="en-US" sz="1800" dirty="0" smtClean="0">
                <a:latin typeface="+mn-lt"/>
              </a:rPr>
              <a:t>Many real-world policies have a cutoff threshold that induces a discontinuity at the cutoff</a:t>
            </a:r>
          </a:p>
          <a:p>
            <a:pPr marL="285750" indent="-285750">
              <a:buFont typeface="Arial" charset="0"/>
              <a:buChar char="•"/>
            </a:pPr>
            <a:r>
              <a:rPr lang="en-US" sz="1800" dirty="0" smtClean="0">
                <a:latin typeface="+mn-lt"/>
              </a:rPr>
              <a:t>A counterfactual world without the cutoff should have no discontinuity</a:t>
            </a:r>
          </a:p>
          <a:p>
            <a:pPr marL="285750" indent="-285750">
              <a:buFont typeface="Arial" charset="0"/>
              <a:buChar char="•"/>
            </a:pPr>
            <a:r>
              <a:rPr lang="en-US" sz="1800" dirty="0" smtClean="0">
                <a:latin typeface="+mn-lt"/>
              </a:rPr>
              <a:t>Compare the subjects around the cutoff, below vs. above, to determine the treatment effect</a:t>
            </a:r>
          </a:p>
          <a:p>
            <a:pPr marL="650326" lvl="1" indent="-285750">
              <a:buFont typeface="Arial" charset="0"/>
              <a:buChar char="•"/>
            </a:pPr>
            <a:r>
              <a:rPr lang="en-US" sz="1800" dirty="0" smtClean="0"/>
              <a:t>Observations around the cutoff should be similar on key characteristics</a:t>
            </a:r>
          </a:p>
          <a:p>
            <a:pPr marL="285750" indent="-285750">
              <a:buFont typeface="Arial" charset="0"/>
              <a:buChar char="•"/>
            </a:pPr>
            <a:r>
              <a:rPr lang="en-US" sz="1800" dirty="0" smtClean="0">
                <a:latin typeface="+mn-lt"/>
              </a:rPr>
              <a:t>Example: A policy that boosts funding for school districts with poverty rates above the cutoff level</a:t>
            </a:r>
          </a:p>
          <a:p>
            <a:pPr marL="285750" indent="-285750">
              <a:buFont typeface="Arial" charset="0"/>
              <a:buChar char="•"/>
            </a:pPr>
            <a:endParaRPr lang="en-US" sz="1800" dirty="0">
              <a:latin typeface="+mn-lt"/>
            </a:endParaRPr>
          </a:p>
        </p:txBody>
      </p:sp>
      <p:pic>
        <p:nvPicPr>
          <p:cNvPr id="7" name="Picture 6"/>
          <p:cNvPicPr>
            <a:picLocks noChangeAspect="1"/>
          </p:cNvPicPr>
          <p:nvPr/>
        </p:nvPicPr>
        <p:blipFill>
          <a:blip r:embed="rId3"/>
          <a:stretch>
            <a:fillRect/>
          </a:stretch>
        </p:blipFill>
        <p:spPr>
          <a:xfrm>
            <a:off x="7649426" y="1632030"/>
            <a:ext cx="4542574" cy="5225970"/>
          </a:xfrm>
          <a:prstGeom prst="rect">
            <a:avLst/>
          </a:prstGeom>
        </p:spPr>
      </p:pic>
      <p:pic>
        <p:nvPicPr>
          <p:cNvPr id="8" name="Picture 7"/>
          <p:cNvPicPr>
            <a:picLocks noChangeAspect="1"/>
          </p:cNvPicPr>
          <p:nvPr/>
        </p:nvPicPr>
        <p:blipFill>
          <a:blip r:embed="rId3"/>
          <a:stretch>
            <a:fillRect/>
          </a:stretch>
        </p:blipFill>
        <p:spPr>
          <a:xfrm>
            <a:off x="7216800" y="1134319"/>
            <a:ext cx="4975200" cy="5723681"/>
          </a:xfrm>
          <a:prstGeom prst="rect">
            <a:avLst/>
          </a:prstGeom>
        </p:spPr>
      </p:pic>
    </p:spTree>
    <p:extLst>
      <p:ext uri="{BB962C8B-B14F-4D97-AF65-F5344CB8AC3E}">
        <p14:creationId xmlns:p14="http://schemas.microsoft.com/office/powerpoint/2010/main" val="41005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1015525"/>
          </a:xfrm>
        </p:spPr>
        <p:txBody>
          <a:bodyPr/>
          <a:lstStyle/>
          <a:p>
            <a:r>
              <a:rPr lang="en-US" sz="2800" dirty="0" smtClean="0"/>
              <a:t>Practical Example: China’s </a:t>
            </a:r>
            <a:r>
              <a:rPr lang="en-US" sz="2800" dirty="0" err="1" smtClean="0"/>
              <a:t>Huai</a:t>
            </a:r>
            <a:r>
              <a:rPr lang="en-US" sz="2800" dirty="0" smtClean="0"/>
              <a:t> River Coal Policy (Regression Discontinuity)</a:t>
            </a:r>
            <a:r>
              <a:rPr lang="en-US" dirty="0" smtClean="0"/>
              <a:t> </a:t>
            </a:r>
            <a:endParaRPr lang="en-US" dirty="0"/>
          </a:p>
        </p:txBody>
      </p:sp>
      <p:sp>
        <p:nvSpPr>
          <p:cNvPr id="3" name="Content Placeholder 2"/>
          <p:cNvSpPr>
            <a:spLocks noGrp="1"/>
          </p:cNvSpPr>
          <p:nvPr>
            <p:ph sz="quarter" idx="12"/>
          </p:nvPr>
        </p:nvSpPr>
        <p:spPr>
          <a:xfrm>
            <a:off x="846668" y="2514600"/>
            <a:ext cx="4906986" cy="3835400"/>
          </a:xfrm>
        </p:spPr>
        <p:txBody>
          <a:bodyPr/>
          <a:lstStyle/>
          <a:p>
            <a:pPr marL="285750" indent="-285750">
              <a:buFont typeface="Arial" panose="020B0604020202020204" pitchFamily="34" charset="0"/>
              <a:buChar char="•"/>
            </a:pPr>
            <a:r>
              <a:rPr lang="en-US" sz="2000" dirty="0" smtClean="0">
                <a:latin typeface="+mn-lt"/>
              </a:rPr>
              <a:t>Studied impacts of particulate matter in a setting with long-term sustained levels of pollution</a:t>
            </a:r>
          </a:p>
          <a:p>
            <a:pPr marL="285750" indent="-285750">
              <a:buFont typeface="Arial" panose="020B0604020202020204" pitchFamily="34" charset="0"/>
              <a:buChar char="•"/>
            </a:pPr>
            <a:r>
              <a:rPr lang="en-US" sz="2000" dirty="0" smtClean="0">
                <a:latin typeface="+mn-lt"/>
              </a:rPr>
              <a:t>Chinese migration historically very limited and controlled</a:t>
            </a:r>
          </a:p>
          <a:p>
            <a:pPr marL="285750" indent="-285750">
              <a:buFont typeface="Arial" panose="020B0604020202020204" pitchFamily="34" charset="0"/>
              <a:buChar char="•"/>
            </a:pPr>
            <a:r>
              <a:rPr lang="en-US" sz="2000" dirty="0" smtClean="0">
                <a:latin typeface="+mn-lt"/>
              </a:rPr>
              <a:t>Quasi-experiment using </a:t>
            </a:r>
            <a:r>
              <a:rPr lang="en-US" sz="2000" dirty="0" smtClean="0"/>
              <a:t>regression discontinuity</a:t>
            </a:r>
            <a:r>
              <a:rPr lang="en-US" sz="2000" dirty="0" smtClean="0">
                <a:latin typeface="+mn-lt"/>
              </a:rPr>
              <a:t> at the </a:t>
            </a:r>
            <a:r>
              <a:rPr lang="en-US" sz="2000" dirty="0" err="1" smtClean="0">
                <a:latin typeface="+mn-lt"/>
              </a:rPr>
              <a:t>Huai</a:t>
            </a:r>
            <a:r>
              <a:rPr lang="en-US" sz="2000" dirty="0" smtClean="0">
                <a:latin typeface="+mn-lt"/>
              </a:rPr>
              <a:t> River</a:t>
            </a:r>
          </a:p>
          <a:p>
            <a:r>
              <a:rPr lang="en-US" sz="1600" dirty="0" err="1" smtClean="0">
                <a:latin typeface="+mn-lt"/>
              </a:rPr>
              <a:t>Ebenstein</a:t>
            </a:r>
            <a:r>
              <a:rPr lang="en-US" sz="1600" dirty="0" smtClean="0">
                <a:latin typeface="+mn-lt"/>
              </a:rPr>
              <a:t>, Fan, Greenstone, He, Zhou (PNAS, 2017</a:t>
            </a:r>
            <a:r>
              <a:rPr lang="en-US" sz="2000" dirty="0" smtClean="0">
                <a:latin typeface="+mn-lt"/>
              </a:rPr>
              <a:t>)</a:t>
            </a:r>
            <a:endParaRPr lang="en-US" sz="2000" dirty="0">
              <a:latin typeface="+mn-lt"/>
            </a:endParaRPr>
          </a:p>
          <a:p>
            <a:pPr marL="285750" indent="-285750">
              <a:buFont typeface="Arial" panose="020B0604020202020204" pitchFamily="34" charset="0"/>
              <a:buChar char="•"/>
            </a:pPr>
            <a:endParaRPr lang="en-US" sz="2000" dirty="0" smtClean="0">
              <a:latin typeface="+mn-lt"/>
            </a:endParaRPr>
          </a:p>
          <a:p>
            <a:pPr marL="285750" indent="-285750">
              <a:buFont typeface="Arial" panose="020B0604020202020204" pitchFamily="34" charset="0"/>
              <a:buChar char="•"/>
            </a:pPr>
            <a:endParaRPr lang="en-US" sz="2000" dirty="0">
              <a:latin typeface="+mn-lt"/>
            </a:endParaRPr>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t="127" b="127"/>
          <a:stretch>
            <a:fillRect/>
          </a:stretch>
        </p:blipFill>
        <p:spPr>
          <a:xfrm>
            <a:off x="6137229" y="2331831"/>
            <a:ext cx="5253014" cy="3939761"/>
          </a:xfrm>
          <a:prstGeom prst="rect">
            <a:avLst/>
          </a:prstGeom>
        </p:spPr>
      </p:pic>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77</a:t>
            </a:fld>
            <a:endParaRPr lang="en-US" dirty="0">
              <a:solidFill>
                <a:srgbClr val="268097">
                  <a:tint val="75000"/>
                </a:srgbClr>
              </a:solidFill>
            </a:endParaRPr>
          </a:p>
        </p:txBody>
      </p:sp>
    </p:spTree>
    <p:extLst>
      <p:ext uri="{BB962C8B-B14F-4D97-AF65-F5344CB8AC3E}">
        <p14:creationId xmlns:p14="http://schemas.microsoft.com/office/powerpoint/2010/main" val="4364839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 t="24225" r="-27" b="626"/>
          <a:stretch/>
        </p:blipFill>
        <p:spPr>
          <a:xfrm>
            <a:off x="-1" y="-9939"/>
            <a:ext cx="12195313" cy="6867939"/>
          </a:xfrm>
        </p:spPr>
      </p:pic>
      <p:sp>
        <p:nvSpPr>
          <p:cNvPr id="2" name="Text Placeholder 1"/>
          <p:cNvSpPr>
            <a:spLocks noGrp="1"/>
          </p:cNvSpPr>
          <p:nvPr>
            <p:ph type="body" sz="half" idx="2"/>
          </p:nvPr>
        </p:nvSpPr>
        <p:spPr>
          <a:xfrm>
            <a:off x="0" y="773025"/>
            <a:ext cx="12192000" cy="789431"/>
          </a:xfrm>
        </p:spPr>
        <p:txBody>
          <a:bodyPr/>
          <a:lstStyle/>
          <a:p>
            <a:r>
              <a:rPr lang="en-US" sz="1400" dirty="0"/>
              <a:t>Subsidized coal is burned to heat water, often in a boiler housed in a building. The combusted coal emits high levels of soot and particulate </a:t>
            </a:r>
            <a:r>
              <a:rPr lang="en-US" sz="1400" dirty="0" smtClean="0"/>
              <a:t>matter.</a:t>
            </a:r>
            <a:endParaRPr lang="en-US" sz="1400" dirty="0"/>
          </a:p>
        </p:txBody>
      </p:sp>
      <p:sp>
        <p:nvSpPr>
          <p:cNvPr id="3" name="Title 2"/>
          <p:cNvSpPr>
            <a:spLocks noGrp="1"/>
          </p:cNvSpPr>
          <p:nvPr>
            <p:ph type="title"/>
          </p:nvPr>
        </p:nvSpPr>
        <p:spPr>
          <a:xfrm>
            <a:off x="0" y="167731"/>
            <a:ext cx="12192000" cy="605294"/>
          </a:xfrm>
        </p:spPr>
        <p:txBody>
          <a:bodyPr/>
          <a:lstStyle/>
          <a:p>
            <a:r>
              <a:rPr lang="en-US" dirty="0" smtClean="0"/>
              <a:t>The Boiler Heating System</a:t>
            </a:r>
            <a:endParaRPr lang="en-US" dirty="0"/>
          </a:p>
        </p:txBody>
      </p:sp>
    </p:spTree>
    <p:extLst>
      <p:ext uri="{BB962C8B-B14F-4D97-AF65-F5344CB8AC3E}">
        <p14:creationId xmlns:p14="http://schemas.microsoft.com/office/powerpoint/2010/main" val="32446987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PM10 Concentrations, by distance from river</a:t>
            </a:r>
            <a:endParaRPr lang="en-US" dirty="0"/>
          </a:p>
        </p:txBody>
      </p:sp>
      <p:pic>
        <p:nvPicPr>
          <p:cNvPr id="4" name="Content Placeholder 6"/>
          <p:cNvPicPr>
            <a:picLocks noChangeAspect="1"/>
          </p:cNvPicPr>
          <p:nvPr/>
        </p:nvPicPr>
        <p:blipFill>
          <a:blip r:embed="rId2"/>
          <a:stretch>
            <a:fillRect/>
          </a:stretch>
        </p:blipFill>
        <p:spPr>
          <a:xfrm>
            <a:off x="2412599" y="2114064"/>
            <a:ext cx="7028136" cy="4634606"/>
          </a:xfrm>
          <a:prstGeom prst="rect">
            <a:avLst/>
          </a:prstGeom>
        </p:spPr>
      </p:pic>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79</a:t>
            </a:fld>
            <a:endParaRPr lang="en-US" dirty="0">
              <a:solidFill>
                <a:srgbClr val="268097">
                  <a:tint val="75000"/>
                </a:srgbClr>
              </a:solidFill>
            </a:endParaRPr>
          </a:p>
        </p:txBody>
      </p:sp>
    </p:spTree>
    <p:extLst>
      <p:ext uri="{BB962C8B-B14F-4D97-AF65-F5344CB8AC3E}">
        <p14:creationId xmlns:p14="http://schemas.microsoft.com/office/powerpoint/2010/main" val="19448786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093154"/>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solidFill>
              </a:rPr>
              <a:t>Introduction to local pollution</a:t>
            </a:r>
          </a:p>
          <a:p>
            <a:pPr marL="914400" lvl="1" indent="-457200">
              <a:spcBef>
                <a:spcPts val="600"/>
              </a:spcBef>
              <a:buFont typeface="+mj-lt"/>
              <a:buAutoNum type="alphaLcParenR"/>
            </a:pPr>
            <a:r>
              <a:rPr lang="en-US" sz="2000" dirty="0" smtClean="0">
                <a:solidFill>
                  <a:schemeClr val="bg2">
                    <a:lumMod val="65000"/>
                  </a:schemeClr>
                </a:solidFill>
              </a:rPr>
              <a:t>Local Pollution Sources</a:t>
            </a:r>
          </a:p>
          <a:p>
            <a:pPr marL="914400" lvl="1" indent="-457200">
              <a:spcBef>
                <a:spcPts val="600"/>
              </a:spcBef>
              <a:buFont typeface="+mj-lt"/>
              <a:buAutoNum type="alphaLcParenR"/>
            </a:pPr>
            <a:r>
              <a:rPr lang="en-US" sz="2000" dirty="0" smtClean="0">
                <a:solidFill>
                  <a:schemeClr val="bg2"/>
                </a:solidFill>
              </a:rPr>
              <a:t>Local Pollution Types</a:t>
            </a:r>
          </a:p>
          <a:p>
            <a:pPr marL="914400" lvl="1" indent="-457200">
              <a:spcBef>
                <a:spcPts val="600"/>
              </a:spcBef>
              <a:buFont typeface="+mj-lt"/>
              <a:buAutoNum type="alphaLcParenR"/>
            </a:pPr>
            <a:r>
              <a:rPr lang="en-US" sz="2000" dirty="0" smtClean="0">
                <a:solidFill>
                  <a:schemeClr val="bg2">
                    <a:lumMod val="65000"/>
                  </a:schemeClr>
                </a:solidFill>
              </a:rPr>
              <a:t>Local Pollution Propagation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lumMod val="65000"/>
                  </a:schemeClr>
                </a:solidFill>
              </a:rPr>
              <a:t>Willingness to Pay for Environmental Quality</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7608583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expectancy, by distance from river</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9537" y="2259714"/>
            <a:ext cx="6734260" cy="4443080"/>
          </a:xfrm>
          <a:prstGeom prst="rect">
            <a:avLst/>
          </a:prstGeom>
        </p:spPr>
      </p:pic>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80</a:t>
            </a:fld>
            <a:endParaRPr lang="en-US" dirty="0">
              <a:solidFill>
                <a:srgbClr val="268097">
                  <a:tint val="75000"/>
                </a:srgbClr>
              </a:solidFill>
            </a:endParaRPr>
          </a:p>
        </p:txBody>
      </p:sp>
    </p:spTree>
    <p:extLst>
      <p:ext uri="{BB962C8B-B14F-4D97-AF65-F5344CB8AC3E}">
        <p14:creationId xmlns:p14="http://schemas.microsoft.com/office/powerpoint/2010/main" val="22309525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Robustness Check: “Fake </a:t>
            </a:r>
            <a:r>
              <a:rPr lang="en-US" dirty="0" err="1" smtClean="0"/>
              <a:t>Huai</a:t>
            </a:r>
            <a:r>
              <a:rPr lang="en-US" dirty="0" smtClean="0"/>
              <a:t>” </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81</a:t>
            </a:fld>
            <a:endParaRPr lang="en-US" dirty="0">
              <a:solidFill>
                <a:srgbClr val="268097">
                  <a:tint val="75000"/>
                </a:srgbClr>
              </a:solidFill>
            </a:endParaRPr>
          </a:p>
        </p:txBody>
      </p:sp>
      <p:sp>
        <p:nvSpPr>
          <p:cNvPr id="4" name="Content Placeholder 3"/>
          <p:cNvSpPr>
            <a:spLocks noGrp="1"/>
          </p:cNvSpPr>
          <p:nvPr>
            <p:ph sz="quarter" idx="12"/>
          </p:nvPr>
        </p:nvSpPr>
        <p:spPr>
          <a:xfrm>
            <a:off x="846667" y="2286030"/>
            <a:ext cx="4813301" cy="4127500"/>
          </a:xfrm>
        </p:spPr>
        <p:txBody>
          <a:bodyPr/>
          <a:lstStyle/>
          <a:p>
            <a:r>
              <a:rPr lang="en-US" sz="1800" dirty="0" smtClean="0">
                <a:latin typeface="+mn-lt"/>
              </a:rPr>
              <a:t>To show that the RD design is robust, it is important to ensure that there are no spurious discontinuities at other cutoffs.</a:t>
            </a:r>
          </a:p>
          <a:p>
            <a:r>
              <a:rPr lang="en-US" sz="1800" dirty="0" smtClean="0">
                <a:latin typeface="+mn-lt"/>
              </a:rPr>
              <a:t>Here, in the graph, you can see a clear RD difference at 0 (the latitude of the </a:t>
            </a:r>
            <a:r>
              <a:rPr lang="en-US" sz="1800" dirty="0" err="1" smtClean="0">
                <a:latin typeface="+mn-lt"/>
              </a:rPr>
              <a:t>Huai</a:t>
            </a:r>
            <a:r>
              <a:rPr lang="en-US" sz="1800" dirty="0" smtClean="0">
                <a:latin typeface="+mn-lt"/>
              </a:rPr>
              <a:t> River), but insignificant differences at the other latitudes.</a:t>
            </a:r>
            <a:endParaRPr lang="en-US" sz="1800" dirty="0">
              <a:latin typeface="+mn-lt"/>
            </a:endParaRPr>
          </a:p>
        </p:txBody>
      </p:sp>
      <p:pic>
        <p:nvPicPr>
          <p:cNvPr id="5" name="Picture 4"/>
          <p:cNvPicPr>
            <a:picLocks noChangeAspect="1"/>
          </p:cNvPicPr>
          <p:nvPr/>
        </p:nvPicPr>
        <p:blipFill>
          <a:blip r:embed="rId3"/>
          <a:stretch>
            <a:fillRect/>
          </a:stretch>
        </p:blipFill>
        <p:spPr>
          <a:xfrm>
            <a:off x="5888566" y="2201892"/>
            <a:ext cx="5414433" cy="4648620"/>
          </a:xfrm>
          <a:prstGeom prst="rect">
            <a:avLst/>
          </a:prstGeom>
        </p:spPr>
      </p:pic>
    </p:spTree>
    <p:extLst>
      <p:ext uri="{BB962C8B-B14F-4D97-AF65-F5344CB8AC3E}">
        <p14:creationId xmlns:p14="http://schemas.microsoft.com/office/powerpoint/2010/main" val="162760813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82</a:t>
            </a:fld>
            <a:endParaRPr lang="en-US" dirty="0">
              <a:solidFill>
                <a:srgbClr val="268097">
                  <a:tint val="75000"/>
                </a:srgbClr>
              </a:solidFill>
            </a:endParaRPr>
          </a:p>
        </p:txBody>
      </p:sp>
      <p:sp>
        <p:nvSpPr>
          <p:cNvPr id="4" name="Content Placeholder 3"/>
          <p:cNvSpPr>
            <a:spLocks noGrp="1"/>
          </p:cNvSpPr>
          <p:nvPr>
            <p:ph sz="quarter" idx="12"/>
          </p:nvPr>
        </p:nvSpPr>
        <p:spPr/>
        <p:txBody>
          <a:bodyPr/>
          <a:lstStyle/>
          <a:p>
            <a:pPr marL="285750" indent="-285750">
              <a:buFont typeface="Arial" charset="0"/>
              <a:buChar char="•"/>
            </a:pPr>
            <a:r>
              <a:rPr lang="en-US" sz="1800" dirty="0" smtClean="0">
                <a:latin typeface="+mn-lt"/>
              </a:rPr>
              <a:t>3.1 life years lost, per person, north of the </a:t>
            </a:r>
            <a:r>
              <a:rPr lang="en-US" sz="1800" dirty="0" err="1" smtClean="0">
                <a:latin typeface="+mn-lt"/>
              </a:rPr>
              <a:t>Huai</a:t>
            </a:r>
            <a:r>
              <a:rPr lang="en-US" sz="1800" dirty="0" smtClean="0">
                <a:latin typeface="+mn-lt"/>
              </a:rPr>
              <a:t> River vs. south</a:t>
            </a:r>
          </a:p>
          <a:p>
            <a:pPr marL="285750" indent="-285750">
              <a:buFont typeface="Arial" charset="0"/>
              <a:buChar char="•"/>
            </a:pPr>
            <a:r>
              <a:rPr lang="en-US" sz="1800" dirty="0" smtClean="0">
                <a:latin typeface="+mn-lt"/>
              </a:rPr>
              <a:t>Each 10 </a:t>
            </a:r>
            <a:r>
              <a:rPr lang="en-US" sz="1800" dirty="0" err="1">
                <a:latin typeface="+mn-lt"/>
              </a:rPr>
              <a:t>μ</a:t>
            </a:r>
            <a:r>
              <a:rPr lang="en-US" sz="1800" dirty="0" err="1" smtClean="0">
                <a:latin typeface="+mn-lt"/>
              </a:rPr>
              <a:t>g</a:t>
            </a:r>
            <a:r>
              <a:rPr lang="en-US" sz="1800" dirty="0" smtClean="0">
                <a:latin typeface="+mn-lt"/>
              </a:rPr>
              <a:t>/m</a:t>
            </a:r>
            <a:r>
              <a:rPr lang="en-US" sz="1800" baseline="30000" dirty="0" smtClean="0">
                <a:latin typeface="+mn-lt"/>
              </a:rPr>
              <a:t>3</a:t>
            </a:r>
            <a:r>
              <a:rPr lang="en-US" sz="1800" dirty="0" smtClean="0">
                <a:latin typeface="+mn-lt"/>
              </a:rPr>
              <a:t> increase in PM10 concentrations reduces life expectancy at birth by 0.64 years</a:t>
            </a:r>
          </a:p>
          <a:p>
            <a:pPr marL="285750" indent="-285750">
              <a:buFont typeface="Arial" charset="0"/>
              <a:buChar char="•"/>
            </a:pPr>
            <a:r>
              <a:rPr lang="en-US" sz="1800" dirty="0" smtClean="0">
                <a:latin typeface="+mn-lt"/>
              </a:rPr>
              <a:t>Bringing all of China into compliance with Chinese Class I standards (which are more lenient than WHO standards) would </a:t>
            </a:r>
            <a:r>
              <a:rPr lang="en-US" sz="1800" dirty="0" smtClean="0"/>
              <a:t>save 3.7 billion life years</a:t>
            </a:r>
          </a:p>
          <a:p>
            <a:pPr marL="285750" indent="-285750">
              <a:buFont typeface="Arial" charset="0"/>
              <a:buChar char="•"/>
            </a:pPr>
            <a:r>
              <a:rPr lang="en-US" sz="1800" dirty="0" smtClean="0"/>
              <a:t>Entire effect comes from cardiorespiratory </a:t>
            </a:r>
            <a:r>
              <a:rPr lang="en-US" sz="1800" dirty="0"/>
              <a:t>causes of death</a:t>
            </a:r>
            <a:r>
              <a:rPr lang="en-US" sz="1800" dirty="0">
                <a:latin typeface="+mn-lt"/>
              </a:rPr>
              <a:t>, no </a:t>
            </a:r>
            <a:r>
              <a:rPr lang="en-US" sz="1800" dirty="0" smtClean="0">
                <a:latin typeface="+mn-lt"/>
              </a:rPr>
              <a:t>impact of PM10 </a:t>
            </a:r>
            <a:r>
              <a:rPr lang="en-US" sz="1800" dirty="0">
                <a:latin typeface="+mn-lt"/>
              </a:rPr>
              <a:t>for other </a:t>
            </a:r>
            <a:r>
              <a:rPr lang="en-US" sz="1800" dirty="0" smtClean="0">
                <a:latin typeface="+mn-lt"/>
              </a:rPr>
              <a:t>causes</a:t>
            </a:r>
          </a:p>
          <a:p>
            <a:pPr marL="285750" indent="-285750">
              <a:buFont typeface="Arial" charset="0"/>
              <a:buChar char="•"/>
            </a:pPr>
            <a:r>
              <a:rPr lang="en-US" sz="1800" dirty="0" smtClean="0"/>
              <a:t>Effect evident throughout the life-cycle</a:t>
            </a:r>
            <a:r>
              <a:rPr lang="en-US" sz="1800" dirty="0" smtClean="0">
                <a:latin typeface="+mn-lt"/>
              </a:rPr>
              <a:t> due to continuous exposure</a:t>
            </a:r>
            <a:endParaRPr lang="en-US" sz="1800" dirty="0">
              <a:latin typeface="+mn-lt"/>
            </a:endParaRPr>
          </a:p>
        </p:txBody>
      </p:sp>
    </p:spTree>
    <p:extLst>
      <p:ext uri="{BB962C8B-B14F-4D97-AF65-F5344CB8AC3E}">
        <p14:creationId xmlns:p14="http://schemas.microsoft.com/office/powerpoint/2010/main" val="10572469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632037"/>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solidFill>
              </a:rPr>
              <a:t>Willingness to Pay for Environmental Quality</a:t>
            </a:r>
          </a:p>
          <a:p>
            <a:pPr marL="865188" lvl="1" indent="-407988">
              <a:spcBef>
                <a:spcPts val="600"/>
              </a:spcBef>
              <a:buFont typeface="+mj-lt"/>
              <a:buAutoNum type="alphaLcParenR"/>
            </a:pPr>
            <a:r>
              <a:rPr lang="en-US" sz="2000" dirty="0" smtClean="0">
                <a:solidFill>
                  <a:schemeClr val="bg2">
                    <a:lumMod val="65000"/>
                  </a:schemeClr>
                </a:solidFill>
              </a:rPr>
              <a:t>Theory of WTP</a:t>
            </a:r>
          </a:p>
          <a:p>
            <a:pPr marL="865188" lvl="1" indent="-407988">
              <a:spcBef>
                <a:spcPts val="600"/>
              </a:spcBef>
              <a:buFont typeface="+mj-lt"/>
              <a:buAutoNum type="alphaLcParenR"/>
            </a:pPr>
            <a:r>
              <a:rPr lang="en-US" sz="2000" dirty="0" smtClean="0">
                <a:solidFill>
                  <a:schemeClr val="bg2">
                    <a:lumMod val="65000"/>
                  </a:schemeClr>
                </a:solidFill>
              </a:rPr>
              <a:t>Estimation of WTP</a:t>
            </a:r>
          </a:p>
          <a:p>
            <a:pPr marL="865188" lvl="1" indent="-407988">
              <a:spcBef>
                <a:spcPts val="600"/>
              </a:spcBef>
              <a:buFont typeface="+mj-lt"/>
              <a:buAutoNum type="alphaLcParenR"/>
            </a:pPr>
            <a:r>
              <a:rPr lang="en-US" sz="2000" dirty="0" smtClean="0">
                <a:solidFill>
                  <a:schemeClr val="bg2"/>
                </a:solidFill>
              </a:rPr>
              <a:t>Research Methods for Health &amp; Pollution</a:t>
            </a:r>
          </a:p>
          <a:p>
            <a:pPr marL="1322388" lvl="2" indent="-407988">
              <a:spcBef>
                <a:spcPts val="600"/>
              </a:spcBef>
              <a:buFont typeface="+mj-lt"/>
              <a:buAutoNum type="romanLcPeriod"/>
            </a:pPr>
            <a:r>
              <a:rPr lang="en-US" dirty="0" smtClean="0">
                <a:solidFill>
                  <a:schemeClr val="bg2">
                    <a:lumMod val="65000"/>
                  </a:schemeClr>
                </a:solidFill>
              </a:rPr>
              <a:t>Observational Studies</a:t>
            </a:r>
          </a:p>
          <a:p>
            <a:pPr marL="1322388" lvl="2" indent="-407988">
              <a:spcBef>
                <a:spcPts val="600"/>
              </a:spcBef>
              <a:buFont typeface="+mj-lt"/>
              <a:buAutoNum type="romanLcPeriod"/>
            </a:pPr>
            <a:r>
              <a:rPr lang="en-US" dirty="0" smtClean="0">
                <a:solidFill>
                  <a:schemeClr val="bg2">
                    <a:lumMod val="65000"/>
                  </a:schemeClr>
                </a:solidFill>
              </a:rPr>
              <a:t>Quasi-Experiments</a:t>
            </a:r>
          </a:p>
          <a:p>
            <a:pPr marL="1322388" lvl="2" indent="-407988">
              <a:spcBef>
                <a:spcPts val="600"/>
              </a:spcBef>
              <a:buFont typeface="+mj-lt"/>
              <a:buAutoNum type="romanLcPeriod"/>
            </a:pPr>
            <a:r>
              <a:rPr lang="en-US" dirty="0" smtClean="0">
                <a:solidFill>
                  <a:schemeClr val="bg2"/>
                </a:solidFill>
              </a:rPr>
              <a:t>RCTs</a:t>
            </a:r>
          </a:p>
          <a:p>
            <a:pPr marL="865188" lvl="1" indent="-407988">
              <a:spcBef>
                <a:spcPts val="600"/>
              </a:spcBef>
              <a:buFont typeface="+mj-lt"/>
              <a:buAutoNum type="alphaLcParenR"/>
            </a:pPr>
            <a:r>
              <a:rPr lang="en-US" sz="2000" dirty="0" smtClean="0">
                <a:solidFill>
                  <a:schemeClr val="bg2">
                    <a:lumMod val="65000"/>
                  </a:schemeClr>
                </a:solidFill>
              </a:rPr>
              <a:t>Value of a Statistical Life</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3666585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6" y="1524000"/>
            <a:ext cx="11237304" cy="584638"/>
          </a:xfrm>
        </p:spPr>
        <p:txBody>
          <a:bodyPr/>
          <a:lstStyle/>
          <a:p>
            <a:r>
              <a:rPr lang="en-US" dirty="0" smtClean="0"/>
              <a:t>The gold standard – Randomized Control Trial (RCT)</a:t>
            </a:r>
            <a:endParaRPr lang="en-US" dirty="0"/>
          </a:p>
        </p:txBody>
      </p:sp>
      <p:sp>
        <p:nvSpPr>
          <p:cNvPr id="3" name="Content Placeholder 2"/>
          <p:cNvSpPr>
            <a:spLocks noGrp="1"/>
          </p:cNvSpPr>
          <p:nvPr>
            <p:ph sz="quarter" idx="12"/>
          </p:nvPr>
        </p:nvSpPr>
        <p:spPr>
          <a:xfrm>
            <a:off x="3880021" y="2234921"/>
            <a:ext cx="7574693" cy="2497717"/>
          </a:xfrm>
        </p:spPr>
        <p:txBody>
          <a:bodyPr/>
          <a:lstStyle/>
          <a:p>
            <a:r>
              <a:rPr lang="en-US" sz="1800" dirty="0" smtClean="0"/>
              <a:t>Randomized Control Trial</a:t>
            </a:r>
          </a:p>
          <a:p>
            <a:pPr lvl="1">
              <a:spcBef>
                <a:spcPts val="800"/>
              </a:spcBef>
            </a:pPr>
            <a:r>
              <a:rPr lang="en-US" sz="1800" dirty="0" smtClean="0"/>
              <a:t>Experimental method of testing the impact of a treatment on a population</a:t>
            </a:r>
          </a:p>
          <a:p>
            <a:pPr lvl="1">
              <a:spcBef>
                <a:spcPts val="800"/>
              </a:spcBef>
            </a:pPr>
            <a:r>
              <a:rPr lang="en-US" sz="1800" dirty="0" smtClean="0"/>
              <a:t>Extensively used in medicine and the hard sciences</a:t>
            </a:r>
          </a:p>
          <a:p>
            <a:pPr lvl="1">
              <a:spcBef>
                <a:spcPts val="800"/>
              </a:spcBef>
            </a:pPr>
            <a:r>
              <a:rPr lang="en-US" sz="1800" dirty="0" smtClean="0"/>
              <a:t>Over the past decade, has caught on in many field subfields of economics</a:t>
            </a:r>
          </a:p>
          <a:p>
            <a:pPr lvl="1"/>
            <a:endParaRPr lang="en-US" sz="1800" dirty="0"/>
          </a:p>
          <a:p>
            <a:endParaRPr lang="en-US" dirty="0" smtClean="0"/>
          </a:p>
        </p:txBody>
      </p:sp>
      <p:sp>
        <p:nvSpPr>
          <p:cNvPr id="4" name="TextBox 3"/>
          <p:cNvSpPr txBox="1"/>
          <p:nvPr/>
        </p:nvSpPr>
        <p:spPr>
          <a:xfrm>
            <a:off x="3691467" y="5459423"/>
            <a:ext cx="5057117" cy="954107"/>
          </a:xfrm>
          <a:prstGeom prst="rect">
            <a:avLst/>
          </a:prstGeom>
          <a:noFill/>
        </p:spPr>
        <p:txBody>
          <a:bodyPr wrap="square" rtlCol="0">
            <a:spAutoFit/>
          </a:bodyPr>
          <a:lstStyle/>
          <a:p>
            <a:r>
              <a:rPr lang="en-US" sz="1400" dirty="0" err="1" smtClean="0"/>
              <a:t>Gwenyth</a:t>
            </a:r>
            <a:r>
              <a:rPr lang="en-US" sz="1400" dirty="0" smtClean="0"/>
              <a:t> Paltrow starred in the 1998 movie “Sliding Doors.” After being fired from her job, she misses the subway on her way home. But in another reality, she makes the subway. The movie depicts both realities.</a:t>
            </a:r>
            <a:endParaRPr lang="en-US" sz="1400" dirty="0"/>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84</a:t>
            </a:fld>
            <a:endParaRPr lang="en-US" dirty="0">
              <a:solidFill>
                <a:srgbClr val="268097">
                  <a:tint val="75000"/>
                </a:srgbClr>
              </a:solidFill>
            </a:endParaRPr>
          </a:p>
        </p:txBody>
      </p:sp>
      <p:pic>
        <p:nvPicPr>
          <p:cNvPr id="6" name="Picture 5"/>
          <p:cNvPicPr>
            <a:picLocks noChangeAspect="1"/>
          </p:cNvPicPr>
          <p:nvPr/>
        </p:nvPicPr>
        <p:blipFill>
          <a:blip r:embed="rId3"/>
          <a:stretch>
            <a:fillRect/>
          </a:stretch>
        </p:blipFill>
        <p:spPr>
          <a:xfrm>
            <a:off x="846667" y="2286030"/>
            <a:ext cx="2751667" cy="4127500"/>
          </a:xfrm>
          <a:prstGeom prst="rect">
            <a:avLst/>
          </a:prstGeom>
        </p:spPr>
      </p:pic>
    </p:spTree>
    <p:extLst>
      <p:ext uri="{BB962C8B-B14F-4D97-AF65-F5344CB8AC3E}">
        <p14:creationId xmlns:p14="http://schemas.microsoft.com/office/powerpoint/2010/main" val="42454007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gold standard - RCT</a:t>
            </a:r>
            <a:endParaRPr lang="en-US" dirty="0"/>
          </a:p>
        </p:txBody>
      </p:sp>
      <p:sp>
        <p:nvSpPr>
          <p:cNvPr id="3" name="Content Placeholder 2"/>
          <p:cNvSpPr>
            <a:spLocks noGrp="1"/>
          </p:cNvSpPr>
          <p:nvPr>
            <p:ph sz="quarter" idx="12"/>
          </p:nvPr>
        </p:nvSpPr>
        <p:spPr>
          <a:xfrm>
            <a:off x="3880021" y="2234921"/>
            <a:ext cx="7574693" cy="2497717"/>
          </a:xfrm>
        </p:spPr>
        <p:txBody>
          <a:bodyPr/>
          <a:lstStyle/>
          <a:p>
            <a:r>
              <a:rPr lang="en-US" sz="1800" dirty="0"/>
              <a:t>Motivation:</a:t>
            </a:r>
          </a:p>
          <a:p>
            <a:pPr lvl="1">
              <a:spcBef>
                <a:spcPts val="800"/>
              </a:spcBef>
            </a:pPr>
            <a:r>
              <a:rPr lang="en-US" sz="1800" dirty="0"/>
              <a:t>Controlled experiment in any science compares the impact of a treatment on identical treatment and control groups</a:t>
            </a:r>
          </a:p>
          <a:p>
            <a:pPr lvl="1">
              <a:spcBef>
                <a:spcPts val="800"/>
              </a:spcBef>
            </a:pPr>
            <a:r>
              <a:rPr lang="en-US" sz="1800" dirty="0"/>
              <a:t>In real life, can’t compare the same people under two alternate realities</a:t>
            </a:r>
          </a:p>
          <a:p>
            <a:pPr lvl="1"/>
            <a:endParaRPr lang="en-US" sz="1800" dirty="0"/>
          </a:p>
          <a:p>
            <a:endParaRPr lang="en-US" dirty="0" smtClean="0"/>
          </a:p>
        </p:txBody>
      </p:sp>
      <p:sp>
        <p:nvSpPr>
          <p:cNvPr id="4" name="TextBox 3"/>
          <p:cNvSpPr txBox="1"/>
          <p:nvPr/>
        </p:nvSpPr>
        <p:spPr>
          <a:xfrm>
            <a:off x="3691467" y="5459423"/>
            <a:ext cx="5057117" cy="954107"/>
          </a:xfrm>
          <a:prstGeom prst="rect">
            <a:avLst/>
          </a:prstGeom>
          <a:noFill/>
        </p:spPr>
        <p:txBody>
          <a:bodyPr wrap="square" rtlCol="0">
            <a:spAutoFit/>
          </a:bodyPr>
          <a:lstStyle/>
          <a:p>
            <a:r>
              <a:rPr lang="en-US" sz="1400" dirty="0" err="1" smtClean="0"/>
              <a:t>Gwenyth</a:t>
            </a:r>
            <a:r>
              <a:rPr lang="en-US" sz="1400" dirty="0" smtClean="0"/>
              <a:t> Paltrow starred in the 1998 movie “Sliding Doors.” After being fired from her job, she misses the subway on her way home. But in another reality, she makes the subway. The movie depicts both realities.</a:t>
            </a:r>
            <a:endParaRPr lang="en-US" sz="1400" dirty="0"/>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85</a:t>
            </a:fld>
            <a:endParaRPr lang="en-US" dirty="0">
              <a:solidFill>
                <a:srgbClr val="268097">
                  <a:tint val="75000"/>
                </a:srgbClr>
              </a:solidFill>
            </a:endParaRPr>
          </a:p>
        </p:txBody>
      </p:sp>
      <p:pic>
        <p:nvPicPr>
          <p:cNvPr id="6" name="Picture 5"/>
          <p:cNvPicPr>
            <a:picLocks noChangeAspect="1"/>
          </p:cNvPicPr>
          <p:nvPr/>
        </p:nvPicPr>
        <p:blipFill>
          <a:blip r:embed="rId3"/>
          <a:stretch>
            <a:fillRect/>
          </a:stretch>
        </p:blipFill>
        <p:spPr>
          <a:xfrm>
            <a:off x="846667" y="2286030"/>
            <a:ext cx="2751667" cy="4127500"/>
          </a:xfrm>
          <a:prstGeom prst="rect">
            <a:avLst/>
          </a:prstGeom>
        </p:spPr>
      </p:pic>
    </p:spTree>
    <p:extLst>
      <p:ext uri="{BB962C8B-B14F-4D97-AF65-F5344CB8AC3E}">
        <p14:creationId xmlns:p14="http://schemas.microsoft.com/office/powerpoint/2010/main" val="91349482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RCT?</a:t>
            </a:r>
            <a:endParaRPr lang="en-US" dirty="0"/>
          </a:p>
        </p:txBody>
      </p:sp>
      <p:pic>
        <p:nvPicPr>
          <p:cNvPr id="3074" name="Picture 2" descr="Image result for randomized control trial jpal"/>
          <p:cNvPicPr>
            <a:picLocks noChangeAspect="1" noChangeArrowheads="1"/>
          </p:cNvPicPr>
          <p:nvPr/>
        </p:nvPicPr>
        <p:blipFill rotWithShape="1">
          <a:blip r:embed="rId2">
            <a:extLst>
              <a:ext uri="{28A0092B-C50C-407E-A947-70E740481C1C}">
                <a14:useLocalDpi xmlns:a14="http://schemas.microsoft.com/office/drawing/2010/main" val="0"/>
              </a:ext>
            </a:extLst>
          </a:blip>
          <a:srcRect t="14682"/>
          <a:stretch/>
        </p:blipFill>
        <p:spPr bwMode="auto">
          <a:xfrm>
            <a:off x="950705" y="2186609"/>
            <a:ext cx="6469645" cy="467139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a:spLocks noGrp="1"/>
          </p:cNvSpPr>
          <p:nvPr>
            <p:ph sz="quarter" idx="12"/>
          </p:nvPr>
        </p:nvSpPr>
        <p:spPr>
          <a:xfrm>
            <a:off x="7093973" y="2222500"/>
            <a:ext cx="3912693" cy="4127500"/>
          </a:xfrm>
        </p:spPr>
        <p:txBody>
          <a:bodyPr/>
          <a:lstStyle/>
          <a:p>
            <a:pPr lvl="1"/>
            <a:r>
              <a:rPr lang="en-US" sz="1800" dirty="0" smtClean="0"/>
              <a:t>Choose groups randomly</a:t>
            </a:r>
          </a:p>
          <a:p>
            <a:pPr lvl="1"/>
            <a:endParaRPr lang="en-US" sz="1800" dirty="0"/>
          </a:p>
          <a:p>
            <a:pPr lvl="1"/>
            <a:r>
              <a:rPr lang="en-US" sz="1800" dirty="0" smtClean="0"/>
              <a:t>This guarantees that the samples are </a:t>
            </a:r>
            <a:r>
              <a:rPr lang="en-US" sz="1800" i="1" dirty="0" smtClean="0"/>
              <a:t>statistically</a:t>
            </a:r>
            <a:r>
              <a:rPr lang="en-US" sz="1800" dirty="0" smtClean="0"/>
              <a:t> identical</a:t>
            </a:r>
            <a:endParaRPr lang="en-US" sz="1800" dirty="0"/>
          </a:p>
          <a:p>
            <a:endParaRPr lang="en-US" sz="1800" dirty="0"/>
          </a:p>
          <a:p>
            <a:endParaRPr lang="en-US" sz="1800"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86</a:t>
            </a:fld>
            <a:endParaRPr lang="en-US" dirty="0">
              <a:solidFill>
                <a:srgbClr val="268097">
                  <a:tint val="75000"/>
                </a:srgbClr>
              </a:solidFill>
            </a:endParaRPr>
          </a:p>
        </p:txBody>
      </p:sp>
    </p:spTree>
    <p:extLst>
      <p:ext uri="{BB962C8B-B14F-4D97-AF65-F5344CB8AC3E}">
        <p14:creationId xmlns:p14="http://schemas.microsoft.com/office/powerpoint/2010/main" val="263411401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651" y="1524000"/>
            <a:ext cx="11129023" cy="523083"/>
          </a:xfrm>
        </p:spPr>
        <p:txBody>
          <a:bodyPr/>
          <a:lstStyle/>
          <a:p>
            <a:r>
              <a:rPr lang="en-US" sz="2800" dirty="0" smtClean="0"/>
              <a:t>Example RCT: Experiment to improve indoor air pollution</a:t>
            </a:r>
            <a:endParaRPr lang="en-US" sz="2800" dirty="0"/>
          </a:p>
        </p:txBody>
      </p:sp>
      <p:sp>
        <p:nvSpPr>
          <p:cNvPr id="3" name="Content Placeholder 2"/>
          <p:cNvSpPr>
            <a:spLocks noGrp="1"/>
          </p:cNvSpPr>
          <p:nvPr>
            <p:ph sz="quarter" idx="12"/>
          </p:nvPr>
        </p:nvSpPr>
        <p:spPr>
          <a:xfrm>
            <a:off x="6298163" y="2222500"/>
            <a:ext cx="5459828" cy="4127500"/>
          </a:xfrm>
        </p:spPr>
        <p:txBody>
          <a:bodyPr/>
          <a:lstStyle/>
          <a:p>
            <a:pPr>
              <a:spcBef>
                <a:spcPts val="800"/>
              </a:spcBef>
            </a:pPr>
            <a:r>
              <a:rPr lang="en-US" sz="1800" b="1" dirty="0" smtClean="0">
                <a:latin typeface="+mn-lt"/>
              </a:rPr>
              <a:t>The Problem:</a:t>
            </a:r>
          </a:p>
          <a:p>
            <a:pPr lvl="1">
              <a:spcBef>
                <a:spcPts val="800"/>
              </a:spcBef>
            </a:pPr>
            <a:r>
              <a:rPr lang="en-US" sz="1800" dirty="0" smtClean="0">
                <a:latin typeface="+mn-lt"/>
              </a:rPr>
              <a:t>Over 70% of households and 90% of rural households use solid fuels</a:t>
            </a:r>
          </a:p>
          <a:p>
            <a:pPr lvl="1">
              <a:spcBef>
                <a:spcPts val="800"/>
              </a:spcBef>
            </a:pPr>
            <a:r>
              <a:rPr lang="en-US" sz="1800" dirty="0" smtClean="0">
                <a:latin typeface="+mn-lt"/>
              </a:rPr>
              <a:t>Resulting toxic pollutants cause increased risk of lung cancer, and cardiovascular and respiratory disease</a:t>
            </a:r>
          </a:p>
          <a:p>
            <a:pPr lvl="1">
              <a:spcBef>
                <a:spcPts val="800"/>
              </a:spcBef>
            </a:pPr>
            <a:r>
              <a:rPr lang="en-US" sz="1800" dirty="0" smtClean="0">
                <a:latin typeface="+mn-lt"/>
              </a:rPr>
              <a:t>Survey of 2,400 households in rural Odisha, India found one-third of adults and one-half of children in survey experienced symptoms of respiratory illness around time of survey</a:t>
            </a:r>
          </a:p>
          <a:p>
            <a:pPr lvl="1">
              <a:spcBef>
                <a:spcPts val="800"/>
              </a:spcBef>
            </a:pPr>
            <a:r>
              <a:rPr lang="en-US" sz="1800" dirty="0" smtClean="0">
                <a:latin typeface="+mn-lt"/>
              </a:rPr>
              <a:t>Martin et al. (2011) claim that indoor air pollution contributes to nearly 2 million deaths annually</a:t>
            </a:r>
          </a:p>
        </p:txBody>
      </p:sp>
      <p:pic>
        <p:nvPicPr>
          <p:cNvPr id="6146" name="Picture 2" descr="http://gdb.voanews.com/684A1173-F3D4-480B-8658-951D504F7EBD_mw1024_mh1024_s.jpg"/>
          <p:cNvPicPr>
            <a:picLocks noChangeAspect="1" noChangeArrowheads="1"/>
          </p:cNvPicPr>
          <p:nvPr/>
        </p:nvPicPr>
        <p:blipFill rotWithShape="1">
          <a:blip r:embed="rId3">
            <a:extLst>
              <a:ext uri="{28A0092B-C50C-407E-A947-70E740481C1C}">
                <a14:useLocalDpi xmlns:a14="http://schemas.microsoft.com/office/drawing/2010/main" val="0"/>
              </a:ext>
            </a:extLst>
          </a:blip>
          <a:srcRect b="2124"/>
          <a:stretch/>
        </p:blipFill>
        <p:spPr bwMode="auto">
          <a:xfrm>
            <a:off x="846667" y="2222500"/>
            <a:ext cx="5330263" cy="37090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87</a:t>
            </a:fld>
            <a:endParaRPr lang="en-US" dirty="0">
              <a:solidFill>
                <a:srgbClr val="268097">
                  <a:tint val="75000"/>
                </a:srgbClr>
              </a:solidFill>
            </a:endParaRPr>
          </a:p>
        </p:txBody>
      </p:sp>
    </p:spTree>
    <p:extLst>
      <p:ext uri="{BB962C8B-B14F-4D97-AF65-F5344CB8AC3E}">
        <p14:creationId xmlns:p14="http://schemas.microsoft.com/office/powerpoint/2010/main" val="323824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Experimenting to improve indoor air pollution</a:t>
            </a:r>
          </a:p>
        </p:txBody>
      </p:sp>
      <p:sp>
        <p:nvSpPr>
          <p:cNvPr id="3" name="Content Placeholder 2"/>
          <p:cNvSpPr>
            <a:spLocks noGrp="1"/>
          </p:cNvSpPr>
          <p:nvPr>
            <p:ph sz="quarter" idx="12"/>
          </p:nvPr>
        </p:nvSpPr>
        <p:spPr>
          <a:xfrm>
            <a:off x="846667" y="2222500"/>
            <a:ext cx="10160000" cy="635000"/>
          </a:xfrm>
        </p:spPr>
        <p:txBody>
          <a:bodyPr/>
          <a:lstStyle/>
          <a:p>
            <a:r>
              <a:rPr lang="en-US" sz="1800" dirty="0" smtClean="0">
                <a:latin typeface="+mn-lt"/>
              </a:rPr>
              <a:t>Hanna, </a:t>
            </a:r>
            <a:r>
              <a:rPr lang="en-US" sz="1800" dirty="0" err="1" smtClean="0">
                <a:latin typeface="+mn-lt"/>
              </a:rPr>
              <a:t>Duflo</a:t>
            </a:r>
            <a:r>
              <a:rPr lang="en-US" sz="1800" dirty="0" smtClean="0">
                <a:latin typeface="+mn-lt"/>
              </a:rPr>
              <a:t>, and Greenstone (2016). “Up in Smoke: The Long-Run Impact of Improved Cooking Stoves in the Presence of Household Behavior”</a:t>
            </a:r>
            <a:endParaRPr lang="en-US" sz="1800" dirty="0">
              <a:latin typeface="+mn-lt"/>
            </a:endParaRPr>
          </a:p>
        </p:txBody>
      </p:sp>
      <p:pic>
        <p:nvPicPr>
          <p:cNvPr id="4" name="Picture 3"/>
          <p:cNvPicPr>
            <a:picLocks noChangeAspect="1" noChangeArrowheads="1"/>
          </p:cNvPicPr>
          <p:nvPr/>
        </p:nvPicPr>
        <p:blipFill>
          <a:blip r:embed="rId4" cstate="print"/>
          <a:stretch>
            <a:fillRect/>
          </a:stretch>
        </p:blipFill>
        <p:spPr bwMode="auto">
          <a:xfrm>
            <a:off x="953303" y="3245337"/>
            <a:ext cx="3742265" cy="2806699"/>
          </a:xfrm>
          <a:prstGeom prst="rect">
            <a:avLst/>
          </a:prstGeom>
          <a:noFill/>
          <a:ln w="9525">
            <a:noFill/>
            <a:miter lim="800000"/>
            <a:headEnd/>
            <a:tailEnd/>
          </a:ln>
        </p:spPr>
      </p:pic>
      <p:sp>
        <p:nvSpPr>
          <p:cNvPr id="5" name="TextBox 4"/>
          <p:cNvSpPr txBox="1"/>
          <p:nvPr/>
        </p:nvSpPr>
        <p:spPr>
          <a:xfrm>
            <a:off x="4700058" y="3245337"/>
            <a:ext cx="2453217" cy="1200329"/>
          </a:xfrm>
          <a:prstGeom prst="rect">
            <a:avLst/>
          </a:prstGeom>
          <a:noFill/>
        </p:spPr>
        <p:txBody>
          <a:bodyPr wrap="square" rtlCol="0">
            <a:spAutoFit/>
          </a:bodyPr>
          <a:lstStyle/>
          <a:p>
            <a:r>
              <a:rPr lang="en-US" dirty="0" smtClean="0"/>
              <a:t>Left: A typical stove made of mud, resulting in blackened walls!</a:t>
            </a:r>
          </a:p>
        </p:txBody>
      </p:sp>
      <p:graphicFrame>
        <p:nvGraphicFramePr>
          <p:cNvPr id="6" name="Object 2"/>
          <p:cNvGraphicFramePr>
            <a:graphicFrameLocks noChangeAspect="1"/>
          </p:cNvGraphicFramePr>
          <p:nvPr>
            <p:extLst>
              <p:ext uri="{D42A27DB-BD31-4B8C-83A1-F6EECF244321}">
                <p14:modId xmlns:p14="http://schemas.microsoft.com/office/powerpoint/2010/main" val="2292272380"/>
              </p:ext>
            </p:extLst>
          </p:nvPr>
        </p:nvGraphicFramePr>
        <p:xfrm>
          <a:off x="7599405" y="3223115"/>
          <a:ext cx="3654398" cy="2744221"/>
        </p:xfrm>
        <a:graphic>
          <a:graphicData uri="http://schemas.openxmlformats.org/presentationml/2006/ole">
            <mc:AlternateContent xmlns:mc="http://schemas.openxmlformats.org/markup-compatibility/2006">
              <mc:Choice xmlns:v="urn:schemas-microsoft-com:vml" Requires="v">
                <p:oleObj spid="_x0000_s2521" name="Bitmap Image" r:id="rId5" imgW="3123810" imgH="2346667" progId="PBrush">
                  <p:embed/>
                </p:oleObj>
              </mc:Choice>
              <mc:Fallback>
                <p:oleObj name="Bitmap Image" r:id="rId5" imgW="3123810" imgH="2346667"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9405" y="3223115"/>
                        <a:ext cx="3654398" cy="2744221"/>
                      </a:xfrm>
                      <a:prstGeom prst="rect">
                        <a:avLst/>
                      </a:prstGeom>
                      <a:noFill/>
                    </p:spPr>
                  </p:pic>
                </p:oleObj>
              </mc:Fallback>
            </mc:AlternateContent>
          </a:graphicData>
        </a:graphic>
      </p:graphicFrame>
      <p:sp>
        <p:nvSpPr>
          <p:cNvPr id="7" name="Slide Number Placeholder 6"/>
          <p:cNvSpPr>
            <a:spLocks noGrp="1"/>
          </p:cNvSpPr>
          <p:nvPr>
            <p:ph type="sldNum" sz="quarter" idx="11"/>
          </p:nvPr>
        </p:nvSpPr>
        <p:spPr/>
        <p:txBody>
          <a:bodyPr/>
          <a:lstStyle/>
          <a:p>
            <a:fld id="{89CCB5FB-16D9-7C48-89F1-FBC82D9218F8}" type="slidenum">
              <a:rPr lang="en-US" smtClean="0">
                <a:solidFill>
                  <a:srgbClr val="268097">
                    <a:tint val="75000"/>
                  </a:srgbClr>
                </a:solidFill>
              </a:rPr>
              <a:pPr/>
              <a:t>88</a:t>
            </a:fld>
            <a:endParaRPr lang="en-US" dirty="0">
              <a:solidFill>
                <a:srgbClr val="268097">
                  <a:tint val="75000"/>
                </a:srgbClr>
              </a:solidFill>
            </a:endParaRPr>
          </a:p>
        </p:txBody>
      </p:sp>
      <p:sp>
        <p:nvSpPr>
          <p:cNvPr id="8" name="TextBox 7"/>
          <p:cNvSpPr txBox="1"/>
          <p:nvPr/>
        </p:nvSpPr>
        <p:spPr>
          <a:xfrm>
            <a:off x="4695568" y="4851707"/>
            <a:ext cx="2903837" cy="1200329"/>
          </a:xfrm>
          <a:prstGeom prst="rect">
            <a:avLst/>
          </a:prstGeom>
          <a:noFill/>
        </p:spPr>
        <p:txBody>
          <a:bodyPr wrap="square" rtlCol="0">
            <a:spAutoFit/>
          </a:bodyPr>
          <a:lstStyle/>
          <a:p>
            <a:pPr algn="r"/>
            <a:r>
              <a:rPr lang="en-US" dirty="0"/>
              <a:t>Right: Improved “</a:t>
            </a:r>
            <a:r>
              <a:rPr lang="en-US" dirty="0" err="1"/>
              <a:t>Chulha</a:t>
            </a:r>
            <a:r>
              <a:rPr lang="en-US" dirty="0" smtClean="0"/>
              <a:t>” stove </a:t>
            </a:r>
            <a:r>
              <a:rPr lang="en-US" dirty="0"/>
              <a:t>designed to contain </a:t>
            </a:r>
            <a:r>
              <a:rPr lang="en-US" dirty="0" smtClean="0"/>
              <a:t>smoke</a:t>
            </a:r>
            <a:endParaRPr lang="en-US" dirty="0"/>
          </a:p>
        </p:txBody>
      </p:sp>
    </p:spTree>
    <p:extLst>
      <p:ext uri="{BB962C8B-B14F-4D97-AF65-F5344CB8AC3E}">
        <p14:creationId xmlns:p14="http://schemas.microsoft.com/office/powerpoint/2010/main" val="132270367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sz="quarter" idx="12"/>
          </p:nvPr>
        </p:nvSpPr>
        <p:spPr>
          <a:xfrm>
            <a:off x="846667" y="2222500"/>
            <a:ext cx="9846733" cy="4127500"/>
          </a:xfrm>
        </p:spPr>
        <p:txBody>
          <a:bodyPr/>
          <a:lstStyle/>
          <a:p>
            <a:pPr>
              <a:spcBef>
                <a:spcPts val="800"/>
              </a:spcBef>
            </a:pPr>
            <a:r>
              <a:rPr lang="en-US" sz="1800" dirty="0" smtClean="0"/>
              <a:t>Randomized timing of improved stove construction among 2500 households</a:t>
            </a:r>
          </a:p>
          <a:p>
            <a:pPr lvl="1">
              <a:spcBef>
                <a:spcPts val="800"/>
              </a:spcBef>
            </a:pPr>
            <a:r>
              <a:rPr lang="en-US" sz="1800" dirty="0" smtClean="0"/>
              <a:t>1/3 constructed upfront, 1/3 halfway through, 1/3 at the end</a:t>
            </a:r>
          </a:p>
          <a:p>
            <a:pPr lvl="2">
              <a:spcBef>
                <a:spcPts val="800"/>
              </a:spcBef>
            </a:pPr>
            <a:r>
              <a:rPr lang="en-US" sz="1600" dirty="0" smtClean="0"/>
              <a:t>Before-and-after differences uncovers the effects and take-up rate of stoves</a:t>
            </a:r>
          </a:p>
          <a:p>
            <a:pPr lvl="1">
              <a:spcBef>
                <a:spcPts val="800"/>
              </a:spcBef>
            </a:pPr>
            <a:r>
              <a:rPr lang="en-US" sz="1800" dirty="0" smtClean="0"/>
              <a:t>Households in each group are indeed similar</a:t>
            </a:r>
          </a:p>
          <a:p>
            <a:pPr lvl="1">
              <a:spcBef>
                <a:spcPts val="800"/>
              </a:spcBef>
            </a:pPr>
            <a:r>
              <a:rPr lang="en-US" sz="1800" dirty="0" smtClean="0"/>
              <a:t>Tracked households for up to 4 years after intervention</a:t>
            </a:r>
            <a:endParaRPr lang="en-US" sz="1800" dirty="0"/>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89</a:t>
            </a:fld>
            <a:endParaRPr lang="en-US" dirty="0">
              <a:solidFill>
                <a:srgbClr val="268097">
                  <a:tint val="75000"/>
                </a:srgbClr>
              </a:solidFill>
            </a:endParaRPr>
          </a:p>
        </p:txBody>
      </p:sp>
    </p:spTree>
    <p:extLst>
      <p:ext uri="{BB962C8B-B14F-4D97-AF65-F5344CB8AC3E}">
        <p14:creationId xmlns:p14="http://schemas.microsoft.com/office/powerpoint/2010/main" val="1938720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846667" y="2404748"/>
            <a:ext cx="10160000" cy="4127500"/>
          </a:xfrm>
        </p:spPr>
        <p:txBody>
          <a:bodyPr/>
          <a:lstStyle/>
          <a:p>
            <a:r>
              <a:rPr lang="en-US" sz="2200" dirty="0" smtClean="0">
                <a:latin typeface="+mn-lt"/>
              </a:rPr>
              <a:t>1. Sulfur dioxide</a:t>
            </a:r>
          </a:p>
          <a:p>
            <a:r>
              <a:rPr lang="en-US" sz="2200" dirty="0" smtClean="0">
                <a:latin typeface="+mn-lt"/>
              </a:rPr>
              <a:t>2. Nitrogen oxides</a:t>
            </a:r>
          </a:p>
          <a:p>
            <a:r>
              <a:rPr lang="en-US" sz="2200" dirty="0" smtClean="0">
                <a:latin typeface="+mn-lt"/>
              </a:rPr>
              <a:t>3. VOCs and ground-level ozone</a:t>
            </a:r>
          </a:p>
          <a:p>
            <a:r>
              <a:rPr lang="en-US" sz="2200" dirty="0" smtClean="0">
                <a:latin typeface="+mn-lt"/>
              </a:rPr>
              <a:t>4. Particulate matter</a:t>
            </a:r>
          </a:p>
          <a:p>
            <a:pPr marL="285750" indent="-285750">
              <a:buFont typeface="Arial" panose="020B0604020202020204" pitchFamily="34" charset="0"/>
              <a:buChar char="•"/>
            </a:pPr>
            <a:endParaRPr lang="en-US" sz="2200" dirty="0" smtClean="0">
              <a:latin typeface="+mn-lt"/>
            </a:endParaRPr>
          </a:p>
          <a:p>
            <a:pPr marL="285750" indent="-285750">
              <a:buFont typeface="Arial" panose="020B0604020202020204" pitchFamily="34" charset="0"/>
              <a:buChar char="•"/>
            </a:pPr>
            <a:endParaRPr lang="en-US" sz="2200" dirty="0">
              <a:latin typeface="+mn-lt"/>
            </a:endParaRPr>
          </a:p>
        </p:txBody>
      </p:sp>
      <p:pic>
        <p:nvPicPr>
          <p:cNvPr id="4" name="Picture 3"/>
          <p:cNvPicPr>
            <a:picLocks noChangeAspect="1"/>
          </p:cNvPicPr>
          <p:nvPr/>
        </p:nvPicPr>
        <p:blipFill>
          <a:blip r:embed="rId3"/>
          <a:stretch>
            <a:fillRect/>
          </a:stretch>
        </p:blipFill>
        <p:spPr>
          <a:xfrm>
            <a:off x="7981701" y="1350791"/>
            <a:ext cx="3917678" cy="2202931"/>
          </a:xfrm>
          <a:prstGeom prst="rect">
            <a:avLst/>
          </a:prstGeom>
        </p:spPr>
      </p:pic>
      <p:sp>
        <p:nvSpPr>
          <p:cNvPr id="5" name="TextBox 4"/>
          <p:cNvSpPr txBox="1"/>
          <p:nvPr/>
        </p:nvSpPr>
        <p:spPr>
          <a:xfrm>
            <a:off x="8209196" y="3568790"/>
            <a:ext cx="372668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68097"/>
                </a:solidFill>
                <a:effectLst/>
                <a:uLnTx/>
                <a:uFillTx/>
                <a:latin typeface="Gotham-Book"/>
                <a:ea typeface="+mn-ea"/>
                <a:cs typeface="+mn-cs"/>
              </a:rPr>
              <a:t>Nitrogen oxides</a:t>
            </a:r>
            <a:r>
              <a:rPr kumimoji="0" lang="en-US" sz="1400" b="0" i="0" u="none" strike="noStrike" kern="1200" cap="none" spc="0" normalizeH="0" noProof="0" dirty="0" smtClean="0">
                <a:ln>
                  <a:noFill/>
                </a:ln>
                <a:solidFill>
                  <a:srgbClr val="268097"/>
                </a:solidFill>
                <a:effectLst/>
                <a:uLnTx/>
                <a:uFillTx/>
                <a:latin typeface="Gotham-Book"/>
                <a:ea typeface="+mn-ea"/>
                <a:cs typeface="+mn-cs"/>
              </a:rPr>
              <a:t> </a:t>
            </a:r>
            <a:r>
              <a:rPr lang="en-US" sz="1400" dirty="0" smtClean="0">
                <a:solidFill>
                  <a:srgbClr val="268097"/>
                </a:solidFill>
                <a:latin typeface="Gotham-Book"/>
              </a:rPr>
              <a:t>are part of </a:t>
            </a:r>
            <a:r>
              <a:rPr kumimoji="0" lang="en-US" sz="1400" b="0" i="0" u="none" strike="noStrike" kern="1200" cap="none" spc="0" normalizeH="0" baseline="0" noProof="0" dirty="0" smtClean="0">
                <a:ln>
                  <a:noFill/>
                </a:ln>
                <a:solidFill>
                  <a:srgbClr val="268097"/>
                </a:solidFill>
                <a:effectLst/>
                <a:uLnTx/>
                <a:uFillTx/>
                <a:latin typeface="Gotham-Book"/>
                <a:ea typeface="+mn-ea"/>
                <a:cs typeface="+mn-cs"/>
              </a:rPr>
              <a:t>car exhaust</a:t>
            </a:r>
            <a:endParaRPr kumimoji="0" lang="en-US" sz="1400" b="0" i="0" u="none" strike="noStrike" kern="1200" cap="none" spc="0" normalizeH="0" baseline="0" noProof="0" dirty="0">
              <a:ln>
                <a:noFill/>
              </a:ln>
              <a:solidFill>
                <a:srgbClr val="268097"/>
              </a:solidFill>
              <a:effectLst/>
              <a:uLnTx/>
              <a:uFillTx/>
              <a:latin typeface="Gotham-Book"/>
              <a:ea typeface="+mn-ea"/>
              <a:cs typeface="+mn-cs"/>
            </a:endParaRPr>
          </a:p>
        </p:txBody>
      </p:sp>
      <p:pic>
        <p:nvPicPr>
          <p:cNvPr id="6" name="Picture 5"/>
          <p:cNvPicPr>
            <a:picLocks noChangeAspect="1"/>
          </p:cNvPicPr>
          <p:nvPr/>
        </p:nvPicPr>
        <p:blipFill rotWithShape="1">
          <a:blip r:embed="rId4"/>
          <a:srcRect l="-90" t="24247" r="8962" b="3473"/>
          <a:stretch/>
        </p:blipFill>
        <p:spPr>
          <a:xfrm>
            <a:off x="7981701" y="4171372"/>
            <a:ext cx="3954175" cy="2099266"/>
          </a:xfrm>
          <a:prstGeom prst="rect">
            <a:avLst/>
          </a:prstGeom>
        </p:spPr>
      </p:pic>
      <p:sp>
        <p:nvSpPr>
          <p:cNvPr id="7" name="TextBox 6"/>
          <p:cNvSpPr txBox="1"/>
          <p:nvPr/>
        </p:nvSpPr>
        <p:spPr>
          <a:xfrm>
            <a:off x="8227444" y="6270638"/>
            <a:ext cx="346268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68097"/>
                </a:solidFill>
                <a:effectLst/>
                <a:uLnTx/>
                <a:uFillTx/>
                <a:latin typeface="Gotham-Book"/>
                <a:ea typeface="+mn-ea"/>
                <a:cs typeface="+mn-cs"/>
              </a:rPr>
              <a:t>Incomplete combustion is a major source of particulate matter</a:t>
            </a:r>
            <a:endParaRPr kumimoji="0" lang="en-US" sz="1400" b="0" i="0" u="none" strike="noStrike" kern="1200" cap="none" spc="0" normalizeH="0" baseline="0" noProof="0" dirty="0">
              <a:ln>
                <a:noFill/>
              </a:ln>
              <a:solidFill>
                <a:srgbClr val="268097"/>
              </a:solidFill>
              <a:effectLst/>
              <a:uLnTx/>
              <a:uFillTx/>
              <a:latin typeface="Gotham-Book"/>
              <a:ea typeface="+mn-ea"/>
              <a:cs typeface="+mn-cs"/>
            </a:endParaRPr>
          </a:p>
        </p:txBody>
      </p:sp>
      <p:sp>
        <p:nvSpPr>
          <p:cNvPr id="8" name="Slide Number Placeholder 7"/>
          <p:cNvSpPr>
            <a:spLocks noGrp="1"/>
          </p:cNvSpPr>
          <p:nvPr>
            <p:ph type="sldNum" sz="quarter" idx="11"/>
          </p:nvPr>
        </p:nvSpPr>
        <p:spPr/>
        <p:txBody>
          <a:bodyPr/>
          <a:lstStyle/>
          <a:p>
            <a:fld id="{89CCB5FB-16D9-7C48-89F1-FBC82D9218F8}" type="slidenum">
              <a:rPr lang="en-US" smtClean="0">
                <a:solidFill>
                  <a:srgbClr val="268097">
                    <a:tint val="75000"/>
                  </a:srgbClr>
                </a:solidFill>
              </a:rPr>
              <a:pPr/>
              <a:t>9</a:t>
            </a:fld>
            <a:endParaRPr lang="en-US" dirty="0">
              <a:solidFill>
                <a:srgbClr val="268097">
                  <a:tint val="75000"/>
                </a:srgbClr>
              </a:solidFill>
            </a:endParaRPr>
          </a:p>
        </p:txBody>
      </p:sp>
      <p:sp>
        <p:nvSpPr>
          <p:cNvPr id="9" name="Title 8"/>
          <p:cNvSpPr>
            <a:spLocks noGrp="1"/>
          </p:cNvSpPr>
          <p:nvPr>
            <p:ph type="title"/>
          </p:nvPr>
        </p:nvSpPr>
        <p:spPr/>
        <p:txBody>
          <a:bodyPr/>
          <a:lstStyle/>
          <a:p>
            <a:r>
              <a:rPr lang="en-US" dirty="0" smtClean="0"/>
              <a:t>Primary types of local pollutants</a:t>
            </a:r>
            <a:endParaRPr lang="en-US" dirty="0"/>
          </a:p>
        </p:txBody>
      </p:sp>
    </p:spTree>
    <p:extLst>
      <p:ext uri="{BB962C8B-B14F-4D97-AF65-F5344CB8AC3E}">
        <p14:creationId xmlns:p14="http://schemas.microsoft.com/office/powerpoint/2010/main" val="13203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take-up</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90</a:t>
            </a:fld>
            <a:endParaRPr lang="en-US" dirty="0">
              <a:solidFill>
                <a:srgbClr val="268097">
                  <a:tint val="75000"/>
                </a:srgbClr>
              </a:solidFill>
            </a:endParaRPr>
          </a:p>
        </p:txBody>
      </p:sp>
      <p:pic>
        <p:nvPicPr>
          <p:cNvPr id="5" name="Content Placeholder 4"/>
          <p:cNvPicPr>
            <a:picLocks noGrp="1" noChangeAspect="1" noChangeArrowheads="1"/>
          </p:cNvPicPr>
          <p:nvPr>
            <p:ph sz="quarter" idx="12"/>
          </p:nvPr>
        </p:nvPicPr>
        <p:blipFill>
          <a:blip r:embed="rId2" cstate="print"/>
          <a:srcRect/>
          <a:stretch>
            <a:fillRect/>
          </a:stretch>
        </p:blipFill>
        <p:spPr bwMode="auto">
          <a:xfrm>
            <a:off x="846667" y="2213704"/>
            <a:ext cx="6055654" cy="4433281"/>
          </a:xfrm>
          <a:prstGeom prst="rect">
            <a:avLst/>
          </a:prstGeom>
          <a:noFill/>
        </p:spPr>
      </p:pic>
      <p:sp>
        <p:nvSpPr>
          <p:cNvPr id="6" name="TextBox 5"/>
          <p:cNvSpPr txBox="1"/>
          <p:nvPr/>
        </p:nvSpPr>
        <p:spPr>
          <a:xfrm>
            <a:off x="5129208" y="4377063"/>
            <a:ext cx="1219200" cy="738664"/>
          </a:xfrm>
          <a:prstGeom prst="rect">
            <a:avLst/>
          </a:prstGeom>
          <a:noFill/>
        </p:spPr>
        <p:txBody>
          <a:bodyPr wrap="square" rtlCol="0">
            <a:spAutoFit/>
          </a:bodyPr>
          <a:lstStyle/>
          <a:p>
            <a:r>
              <a:rPr lang="en-US" sz="1400" dirty="0" smtClean="0">
                <a:solidFill>
                  <a:srgbClr val="FF0000"/>
                </a:solidFill>
              </a:rPr>
              <a:t>Lottery 2 and Stove Rebuilding</a:t>
            </a:r>
            <a:endParaRPr lang="en-US" sz="1400" dirty="0">
              <a:solidFill>
                <a:srgbClr val="FF0000"/>
              </a:solidFill>
            </a:endParaRPr>
          </a:p>
        </p:txBody>
      </p:sp>
      <p:cxnSp>
        <p:nvCxnSpPr>
          <p:cNvPr id="7" name="Straight Connector 6"/>
          <p:cNvCxnSpPr/>
          <p:nvPr/>
        </p:nvCxnSpPr>
        <p:spPr>
          <a:xfrm flipH="1">
            <a:off x="4950430" y="2426677"/>
            <a:ext cx="8791" cy="35071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99453" y="2426677"/>
            <a:ext cx="4108921" cy="2031325"/>
          </a:xfrm>
          <a:prstGeom prst="rect">
            <a:avLst/>
          </a:prstGeom>
          <a:noFill/>
        </p:spPr>
        <p:txBody>
          <a:bodyPr wrap="square" rtlCol="0">
            <a:spAutoFit/>
          </a:bodyPr>
          <a:lstStyle/>
          <a:p>
            <a:r>
              <a:rPr lang="en-US" dirty="0" smtClean="0"/>
              <a:t>Differential take-up falls from 65% (</a:t>
            </a:r>
            <a:r>
              <a:rPr lang="en-US" dirty="0" err="1" smtClean="0"/>
              <a:t>Yr</a:t>
            </a:r>
            <a:r>
              <a:rPr lang="en-US" dirty="0" smtClean="0"/>
              <a:t> 1) to 44% (</a:t>
            </a:r>
            <a:r>
              <a:rPr lang="en-US" dirty="0" err="1" smtClean="0"/>
              <a:t>Yr</a:t>
            </a:r>
            <a:r>
              <a:rPr lang="en-US" dirty="0" smtClean="0"/>
              <a:t> 3)</a:t>
            </a:r>
          </a:p>
          <a:p>
            <a:endParaRPr lang="en-US" dirty="0"/>
          </a:p>
          <a:p>
            <a:r>
              <a:rPr lang="en-US" dirty="0" smtClean="0"/>
              <a:t>Differential existence of good condition stove is relatively low: about 40% at start, and falls to about 30% (not pictured)</a:t>
            </a:r>
            <a:endParaRPr lang="en-US" dirty="0"/>
          </a:p>
        </p:txBody>
      </p:sp>
    </p:spTree>
    <p:extLst>
      <p:ext uri="{BB962C8B-B14F-4D97-AF65-F5344CB8AC3E}">
        <p14:creationId xmlns:p14="http://schemas.microsoft.com/office/powerpoint/2010/main" val="267511707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91</a:t>
            </a:fld>
            <a:endParaRPr lang="en-US" dirty="0">
              <a:solidFill>
                <a:srgbClr val="268097">
                  <a:tint val="75000"/>
                </a:srgbClr>
              </a:solidFill>
            </a:endParaRPr>
          </a:p>
        </p:txBody>
      </p:sp>
      <p:pic>
        <p:nvPicPr>
          <p:cNvPr id="5" name="Picture 4"/>
          <p:cNvPicPr>
            <a:picLocks noChangeAspect="1"/>
          </p:cNvPicPr>
          <p:nvPr/>
        </p:nvPicPr>
        <p:blipFill>
          <a:blip r:embed="rId3"/>
          <a:stretch>
            <a:fillRect/>
          </a:stretch>
        </p:blipFill>
        <p:spPr>
          <a:xfrm>
            <a:off x="6453398" y="2222500"/>
            <a:ext cx="5629680" cy="3855621"/>
          </a:xfrm>
          <a:prstGeom prst="rect">
            <a:avLst/>
          </a:prstGeom>
        </p:spPr>
      </p:pic>
      <p:sp>
        <p:nvSpPr>
          <p:cNvPr id="7" name="Content Placeholder 2"/>
          <p:cNvSpPr>
            <a:spLocks noGrp="1"/>
          </p:cNvSpPr>
          <p:nvPr>
            <p:ph sz="quarter" idx="12"/>
          </p:nvPr>
        </p:nvSpPr>
        <p:spPr>
          <a:xfrm>
            <a:off x="846666" y="2222500"/>
            <a:ext cx="5606731" cy="4127500"/>
          </a:xfrm>
        </p:spPr>
        <p:txBody>
          <a:bodyPr/>
          <a:lstStyle/>
          <a:p>
            <a:r>
              <a:rPr lang="en-US" sz="1800" dirty="0" smtClean="0"/>
              <a:t>Using and maintaining the improved stove is costly</a:t>
            </a:r>
          </a:p>
          <a:p>
            <a:pPr lvl="1"/>
            <a:r>
              <a:rPr lang="en-US" sz="1800" dirty="0" smtClean="0"/>
              <a:t>Share of households that maintained stoves in good condition was 36 pp in treatment households</a:t>
            </a:r>
          </a:p>
          <a:p>
            <a:r>
              <a:rPr lang="en-US" sz="1800" dirty="0" smtClean="0"/>
              <a:t>Initial decrease in smoke inhalation in year 1, but effect disappears by year 2</a:t>
            </a:r>
          </a:p>
          <a:p>
            <a:pPr lvl="1"/>
            <a:endParaRPr lang="en-US" sz="1800" dirty="0"/>
          </a:p>
        </p:txBody>
      </p:sp>
    </p:spTree>
    <p:extLst>
      <p:ext uri="{BB962C8B-B14F-4D97-AF65-F5344CB8AC3E}">
        <p14:creationId xmlns:p14="http://schemas.microsoft.com/office/powerpoint/2010/main" val="261438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health effects and other effects</a:t>
            </a:r>
            <a:endParaRPr lang="en-US"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92</a:t>
            </a:fld>
            <a:endParaRPr lang="en-US" dirty="0">
              <a:solidFill>
                <a:srgbClr val="268097">
                  <a:tint val="75000"/>
                </a:srgbClr>
              </a:solidFill>
            </a:endParaRPr>
          </a:p>
        </p:txBody>
      </p:sp>
      <p:sp>
        <p:nvSpPr>
          <p:cNvPr id="4" name="Content Placeholder 3"/>
          <p:cNvSpPr>
            <a:spLocks noGrp="1"/>
          </p:cNvSpPr>
          <p:nvPr>
            <p:ph sz="quarter" idx="12"/>
          </p:nvPr>
        </p:nvSpPr>
        <p:spPr/>
        <p:txBody>
          <a:bodyPr/>
          <a:lstStyle/>
          <a:p>
            <a:pPr marL="285750" indent="-285750">
              <a:spcBef>
                <a:spcPts val="900"/>
              </a:spcBef>
              <a:buFont typeface="Arial" charset="0"/>
              <a:buChar char="•"/>
            </a:pPr>
            <a:r>
              <a:rPr lang="en-US" sz="1800" dirty="0" smtClean="0">
                <a:latin typeface="+mn-lt"/>
              </a:rPr>
              <a:t>Limited effect of treatment (improved stove intervention) on CO concentrations in respondents’ breaths</a:t>
            </a:r>
          </a:p>
          <a:p>
            <a:pPr marL="650326" lvl="1" indent="-285750">
              <a:spcBef>
                <a:spcPts val="900"/>
              </a:spcBef>
              <a:buFont typeface="Arial" charset="0"/>
              <a:buChar char="•"/>
            </a:pPr>
            <a:r>
              <a:rPr lang="en-US" sz="1800" dirty="0" smtClean="0"/>
              <a:t>Slight but statistically insignificant decrease of 0.23 ppm (3.1%) for primary cooks. Effects are also negative but </a:t>
            </a:r>
            <a:r>
              <a:rPr lang="en-US" sz="1800" dirty="0"/>
              <a:t>but statistically insignificant </a:t>
            </a:r>
            <a:r>
              <a:rPr lang="en-US" sz="1800" dirty="0" smtClean="0"/>
              <a:t>for children.</a:t>
            </a:r>
          </a:p>
          <a:p>
            <a:pPr marL="650326" lvl="1" indent="-285750">
              <a:spcBef>
                <a:spcPts val="900"/>
              </a:spcBef>
              <a:buFont typeface="Arial" charset="0"/>
              <a:buChar char="•"/>
            </a:pPr>
            <a:r>
              <a:rPr lang="en-US" sz="1800" dirty="0" smtClean="0">
                <a:latin typeface="+mn-lt"/>
              </a:rPr>
              <a:t>Effect decreases over time</a:t>
            </a:r>
          </a:p>
          <a:p>
            <a:pPr marL="650326" lvl="1" indent="-285750">
              <a:spcBef>
                <a:spcPts val="900"/>
              </a:spcBef>
              <a:buFont typeface="Arial" charset="0"/>
              <a:buChar char="•"/>
            </a:pPr>
            <a:r>
              <a:rPr lang="en-US" sz="1800" dirty="0" smtClean="0"/>
              <a:t>Stoves can be effective at reducing exposure to indoor pollution, but only as long as they are used properly</a:t>
            </a:r>
          </a:p>
          <a:p>
            <a:pPr marL="285750" indent="-285750">
              <a:spcBef>
                <a:spcPts val="900"/>
              </a:spcBef>
              <a:buFont typeface="Arial" charset="0"/>
              <a:buChar char="•"/>
            </a:pPr>
            <a:r>
              <a:rPr lang="en-US" sz="1800" dirty="0" smtClean="0">
                <a:latin typeface="+mn-lt"/>
              </a:rPr>
              <a:t>No effect on lung functioning nor on the other 29 health estimates</a:t>
            </a:r>
          </a:p>
          <a:p>
            <a:pPr marL="285750" indent="-285750">
              <a:spcBef>
                <a:spcPts val="900"/>
              </a:spcBef>
              <a:buFont typeface="Arial" charset="0"/>
              <a:buChar char="•"/>
            </a:pPr>
            <a:r>
              <a:rPr lang="en-US" sz="1800" dirty="0" smtClean="0">
                <a:latin typeface="+mn-lt"/>
              </a:rPr>
              <a:t>No effect on fuel use or time spent cooking</a:t>
            </a:r>
          </a:p>
          <a:p>
            <a:pPr marL="285750" indent="-285750">
              <a:spcBef>
                <a:spcPts val="900"/>
              </a:spcBef>
              <a:buFont typeface="Arial" charset="0"/>
              <a:buChar char="•"/>
            </a:pPr>
            <a:r>
              <a:rPr lang="en-US" sz="1800" dirty="0" smtClean="0">
                <a:latin typeface="+mn-lt"/>
              </a:rPr>
              <a:t>Households using improved stoves made more repairs than those using traditional stoves</a:t>
            </a:r>
            <a:endParaRPr lang="en-US" sz="1800" dirty="0">
              <a:latin typeface="+mn-lt"/>
            </a:endParaRPr>
          </a:p>
        </p:txBody>
      </p:sp>
    </p:spTree>
    <p:extLst>
      <p:ext uri="{BB962C8B-B14F-4D97-AF65-F5344CB8AC3E}">
        <p14:creationId xmlns:p14="http://schemas.microsoft.com/office/powerpoint/2010/main" val="3196462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477875"/>
          </a:xfrm>
          <a:prstGeom prst="rect">
            <a:avLst/>
          </a:prstGeom>
          <a:noFill/>
        </p:spPr>
        <p:txBody>
          <a:bodyPr wrap="square" rtlCol="0">
            <a:spAutoFit/>
          </a:bodyPr>
          <a:lstStyle/>
          <a:p>
            <a:pPr marL="342900" indent="-342900">
              <a:spcBef>
                <a:spcPts val="600"/>
              </a:spcBef>
              <a:buFont typeface="+mj-lt"/>
              <a:buAutoNum type="arabicPeriod"/>
            </a:pPr>
            <a:r>
              <a:rPr lang="en-US" sz="2000" dirty="0" smtClean="0">
                <a:solidFill>
                  <a:schemeClr val="bg2">
                    <a:lumMod val="65000"/>
                  </a:schemeClr>
                </a:solidFill>
              </a:rPr>
              <a:t>Introduction to local pollution</a:t>
            </a:r>
          </a:p>
          <a:p>
            <a:pPr marL="342900" indent="-342900">
              <a:spcBef>
                <a:spcPts val="600"/>
              </a:spcBef>
              <a:buFont typeface="+mj-lt"/>
              <a:buAutoNum type="arabicPeriod"/>
            </a:pPr>
            <a:r>
              <a:rPr lang="en-US" sz="2000" dirty="0" smtClean="0">
                <a:solidFill>
                  <a:schemeClr val="bg2">
                    <a:lumMod val="65000"/>
                  </a:schemeClr>
                </a:solidFill>
              </a:rPr>
              <a:t>Why does air pollution matter?</a:t>
            </a:r>
          </a:p>
          <a:p>
            <a:pPr marL="342900" indent="-342900">
              <a:spcBef>
                <a:spcPts val="600"/>
              </a:spcBef>
              <a:buFont typeface="+mj-lt"/>
              <a:buAutoNum type="arabicPeriod"/>
            </a:pPr>
            <a:r>
              <a:rPr lang="en-US" sz="2000" dirty="0" smtClean="0">
                <a:solidFill>
                  <a:schemeClr val="bg2"/>
                </a:solidFill>
              </a:rPr>
              <a:t>Willingness to Pay for Environmental Quality</a:t>
            </a:r>
          </a:p>
          <a:p>
            <a:pPr marL="865188" lvl="1" indent="-407988">
              <a:spcBef>
                <a:spcPts val="600"/>
              </a:spcBef>
              <a:buFont typeface="+mj-lt"/>
              <a:buAutoNum type="alphaLcParenR"/>
            </a:pPr>
            <a:r>
              <a:rPr lang="en-US" sz="2000" dirty="0" smtClean="0">
                <a:solidFill>
                  <a:schemeClr val="bg2">
                    <a:lumMod val="65000"/>
                  </a:schemeClr>
                </a:solidFill>
              </a:rPr>
              <a:t>Theory of WTP</a:t>
            </a:r>
          </a:p>
          <a:p>
            <a:pPr marL="865188" lvl="1" indent="-407988">
              <a:spcBef>
                <a:spcPts val="600"/>
              </a:spcBef>
              <a:buFont typeface="+mj-lt"/>
              <a:buAutoNum type="alphaLcParenR"/>
            </a:pPr>
            <a:r>
              <a:rPr lang="en-US" sz="2000" dirty="0" smtClean="0">
                <a:solidFill>
                  <a:schemeClr val="bg2">
                    <a:lumMod val="65000"/>
                  </a:schemeClr>
                </a:solidFill>
              </a:rPr>
              <a:t>Estimation of WTP</a:t>
            </a:r>
          </a:p>
          <a:p>
            <a:pPr marL="865188" lvl="1" indent="-407988">
              <a:spcBef>
                <a:spcPts val="600"/>
              </a:spcBef>
              <a:buFont typeface="+mj-lt"/>
              <a:buAutoNum type="alphaLcParenR"/>
            </a:pPr>
            <a:r>
              <a:rPr lang="en-US" sz="2000" dirty="0" smtClean="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smtClean="0">
                <a:solidFill>
                  <a:schemeClr val="bg2"/>
                </a:solidFill>
              </a:rPr>
              <a:t>Value of a Statistical Life</a:t>
            </a:r>
          </a:p>
          <a:p>
            <a:pPr marL="342900" indent="-342900">
              <a:spcBef>
                <a:spcPts val="600"/>
              </a:spcBef>
              <a:buFont typeface="+mj-lt"/>
              <a:buAutoNum type="arabicPeriod"/>
            </a:pPr>
            <a:r>
              <a:rPr lang="en-US" sz="2000" dirty="0" smtClean="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6266324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of a Statistical Life (VSL)</a:t>
            </a:r>
            <a:endParaRPr lang="en-US" dirty="0"/>
          </a:p>
        </p:txBody>
      </p:sp>
      <p:sp>
        <p:nvSpPr>
          <p:cNvPr id="3" name="Content Placeholder 2"/>
          <p:cNvSpPr>
            <a:spLocks noGrp="1"/>
          </p:cNvSpPr>
          <p:nvPr>
            <p:ph sz="quarter" idx="12"/>
          </p:nvPr>
        </p:nvSpPr>
        <p:spPr>
          <a:xfrm>
            <a:off x="846666" y="2222500"/>
            <a:ext cx="10380133" cy="4127500"/>
          </a:xfrm>
        </p:spPr>
        <p:txBody>
          <a:bodyPr/>
          <a:lstStyle/>
          <a:p>
            <a:pPr indent="-174364"/>
            <a:r>
              <a:rPr lang="en-US" sz="1800" dirty="0" smtClean="0"/>
              <a:t>The health production function relies on an estimate of MWTP to avoid mortality. But how do we place a monetary value on lives saved by a cleaner environment?</a:t>
            </a:r>
          </a:p>
          <a:p>
            <a:pPr marL="279400" indent="-279400">
              <a:buFont typeface="Arial" charset="0"/>
              <a:buChar char="•"/>
            </a:pPr>
            <a:r>
              <a:rPr lang="en-US" sz="1800" dirty="0" smtClean="0">
                <a:latin typeface="+mn-lt"/>
              </a:rPr>
              <a:t>It is tempting to make this value infinite, but then the MWTP would be infinite. </a:t>
            </a:r>
          </a:p>
          <a:p>
            <a:pPr marL="643976" lvl="1" indent="-279400">
              <a:buFont typeface="Arial" charset="0"/>
              <a:buChar char="•"/>
            </a:pPr>
            <a:r>
              <a:rPr lang="en-US" sz="1800" b="1" i="1" dirty="0" smtClean="0">
                <a:latin typeface="+mn-lt"/>
              </a:rPr>
              <a:t>Would you be willing to give up all your money for a minuscule reduction in the risk of your death?</a:t>
            </a:r>
          </a:p>
          <a:p>
            <a:pPr marL="279400" indent="-279400">
              <a:buFont typeface="Arial" charset="0"/>
              <a:buChar char="•"/>
            </a:pPr>
            <a:r>
              <a:rPr lang="en-US" sz="1800" dirty="0" smtClean="0">
                <a:latin typeface="+mn-lt"/>
              </a:rPr>
              <a:t>People make plenty of decisions that trade off a (positive/negative) amount of money for a (decrease/increase) in mortality risk, suggesting a finite VSL.</a:t>
            </a:r>
          </a:p>
          <a:p>
            <a:pPr marL="643976" lvl="1" indent="-279400">
              <a:buFont typeface="Arial" charset="0"/>
              <a:buChar char="•"/>
            </a:pPr>
            <a:r>
              <a:rPr lang="en-US" sz="1800" dirty="0" smtClean="0">
                <a:solidFill>
                  <a:schemeClr val="bg1"/>
                </a:solidFill>
              </a:rPr>
              <a:t>VSL is used in the areas of medicine, environment, and transportation safety.</a:t>
            </a:r>
          </a:p>
          <a:p>
            <a:pPr lvl="1"/>
            <a:endParaRPr lang="en-US" sz="1800" dirty="0"/>
          </a:p>
          <a:p>
            <a:r>
              <a:rPr lang="en-US" sz="1800" dirty="0" smtClean="0"/>
              <a:t>VSL is the willingness to trade changes in wealth for marginal changes in the probability of death</a:t>
            </a:r>
          </a:p>
          <a:p>
            <a:pPr lvl="1"/>
            <a:r>
              <a:rPr lang="en-US" sz="1800" dirty="0" smtClean="0"/>
              <a:t>VSL is NOT a measure of the value of a life</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94</a:t>
            </a:fld>
            <a:endParaRPr lang="en-US" dirty="0">
              <a:solidFill>
                <a:srgbClr val="268097">
                  <a:tint val="75000"/>
                </a:srgbClr>
              </a:solidFill>
            </a:endParaRPr>
          </a:p>
        </p:txBody>
      </p:sp>
    </p:spTree>
    <p:extLst>
      <p:ext uri="{BB962C8B-B14F-4D97-AF65-F5344CB8AC3E}">
        <p14:creationId xmlns:p14="http://schemas.microsoft.com/office/powerpoint/2010/main" val="8116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848804" cy="584638"/>
          </a:xfrm>
        </p:spPr>
        <p:txBody>
          <a:bodyPr/>
          <a:lstStyle/>
          <a:p>
            <a:r>
              <a:rPr lang="en-US" dirty="0" smtClean="0"/>
              <a:t>VSL in the public eye</a:t>
            </a:r>
            <a:endParaRPr lang="en-US" dirty="0"/>
          </a:p>
        </p:txBody>
      </p:sp>
      <p:pic>
        <p:nvPicPr>
          <p:cNvPr id="1026" name="Picture 2" descr="http://www.tutor2u.net/blog/files/value_life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87" y="2114064"/>
            <a:ext cx="3430815" cy="43754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719638" y="2148605"/>
            <a:ext cx="6975833" cy="4247317"/>
          </a:xfrm>
          <a:prstGeom prst="rect">
            <a:avLst/>
          </a:prstGeom>
          <a:noFill/>
        </p:spPr>
        <p:txBody>
          <a:bodyPr wrap="square" rtlCol="0">
            <a:spAutoFit/>
          </a:bodyPr>
          <a:lstStyle/>
          <a:p>
            <a:r>
              <a:rPr lang="en-US" sz="1600" dirty="0" smtClean="0">
                <a:solidFill>
                  <a:schemeClr val="bg1"/>
                </a:solidFill>
              </a:rPr>
              <a:t>In 2008 the EPA reduced its VSL estimate. America had lots to say…</a:t>
            </a:r>
          </a:p>
          <a:p>
            <a:endParaRPr lang="en-US" sz="1600" dirty="0" smtClean="0">
              <a:solidFill>
                <a:schemeClr val="bg1"/>
              </a:solidFill>
            </a:endParaRPr>
          </a:p>
          <a:p>
            <a:r>
              <a:rPr lang="en-US" sz="1600" dirty="0" smtClean="0"/>
              <a:t>“EPA may not think Americans are worth all that much, but the rest of us believe the value of an American life to our families, our communities, our workplaces and our nation is no less than it has ever been” </a:t>
            </a:r>
          </a:p>
          <a:p>
            <a:r>
              <a:rPr lang="en-US" sz="1400" dirty="0" smtClean="0">
                <a:solidFill>
                  <a:schemeClr val="bg1"/>
                </a:solidFill>
              </a:rPr>
              <a:t>–Barbara Boxer, Senate Environment Committee Chairwoman</a:t>
            </a:r>
            <a:endParaRPr lang="en-US" sz="1600" dirty="0" smtClean="0"/>
          </a:p>
          <a:p>
            <a:endParaRPr lang="en-US" sz="1600" dirty="0"/>
          </a:p>
          <a:p>
            <a:r>
              <a:rPr lang="en-US" sz="1600" dirty="0" smtClean="0"/>
              <a:t>“The ultimate capitalist perversion. Putting a monetary value on human life. We have truly crossed over into hell on earth when we can seriously discuss how much money a life a life is worth</a:t>
            </a:r>
            <a:r>
              <a:rPr lang="en-US" sz="1400" dirty="0" smtClean="0">
                <a:solidFill>
                  <a:schemeClr val="bg1"/>
                </a:solidFill>
              </a:rPr>
              <a:t>…”  -anonymous</a:t>
            </a:r>
          </a:p>
          <a:p>
            <a:endParaRPr lang="en-US" sz="1600" dirty="0"/>
          </a:p>
          <a:p>
            <a:r>
              <a:rPr lang="en-US" sz="1600" dirty="0" smtClean="0"/>
              <a:t>“Someplace else, people might tell you that human life is priceless. In Washington, the federal government has appraised it like a ‘96 Camaro with bad brakes…” </a:t>
            </a:r>
            <a:r>
              <a:rPr lang="en-US" sz="1400" dirty="0" smtClean="0">
                <a:solidFill>
                  <a:schemeClr val="bg1"/>
                </a:solidFill>
              </a:rPr>
              <a:t>-anonymous</a:t>
            </a:r>
            <a:endParaRPr lang="en-US" sz="1400" dirty="0">
              <a:solidFill>
                <a:schemeClr val="bg1"/>
              </a:solidFill>
            </a:endParaRP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95</a:t>
            </a:fld>
            <a:endParaRPr lang="en-US" dirty="0">
              <a:solidFill>
                <a:srgbClr val="268097">
                  <a:tint val="75000"/>
                </a:srgbClr>
              </a:solidFill>
            </a:endParaRPr>
          </a:p>
        </p:txBody>
      </p:sp>
    </p:spTree>
    <p:extLst>
      <p:ext uri="{BB962C8B-B14F-4D97-AF65-F5344CB8AC3E}">
        <p14:creationId xmlns:p14="http://schemas.microsoft.com/office/powerpoint/2010/main" val="144897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VSL</a:t>
            </a:r>
            <a:endParaRPr lang="en-US" dirty="0"/>
          </a:p>
        </p:txBody>
      </p:sp>
      <p:sp>
        <p:nvSpPr>
          <p:cNvPr id="3" name="Content Placeholder 2"/>
          <p:cNvSpPr>
            <a:spLocks noGrp="1"/>
          </p:cNvSpPr>
          <p:nvPr>
            <p:ph sz="quarter" idx="12"/>
          </p:nvPr>
        </p:nvSpPr>
        <p:spPr>
          <a:xfrm>
            <a:off x="846666" y="2222500"/>
            <a:ext cx="6490625" cy="4127500"/>
          </a:xfrm>
        </p:spPr>
        <p:txBody>
          <a:bodyPr/>
          <a:lstStyle/>
          <a:p>
            <a:r>
              <a:rPr lang="en-US" sz="1800" dirty="0" smtClean="0">
                <a:latin typeface="+mn-lt"/>
              </a:rPr>
              <a:t>Method:</a:t>
            </a:r>
          </a:p>
          <a:p>
            <a:pPr marL="650326" lvl="1" indent="-285750">
              <a:buFont typeface="Arial" panose="020B0604020202020204" pitchFamily="34" charset="0"/>
              <a:buChar char="•"/>
            </a:pPr>
            <a:r>
              <a:rPr lang="en-US" sz="1800" dirty="0" smtClean="0"/>
              <a:t>Must be measured indirectly by observing behavior in risky situations</a:t>
            </a:r>
          </a:p>
          <a:p>
            <a:pPr marL="650326" lvl="1" indent="-285750">
              <a:buFont typeface="Arial" panose="020B0604020202020204" pitchFamily="34" charset="0"/>
              <a:buChar char="•"/>
            </a:pPr>
            <a:r>
              <a:rPr lang="en-US" sz="1800" dirty="0" smtClean="0"/>
              <a:t>What is the rate at which an individual will trade wealth for an increased probability of harm?</a:t>
            </a:r>
          </a:p>
          <a:p>
            <a:pPr marL="650326" lvl="1" indent="-285750">
              <a:buFont typeface="Arial" panose="020B0604020202020204" pitchFamily="34" charset="0"/>
              <a:buChar char="•"/>
            </a:pPr>
            <a:r>
              <a:rPr lang="en-US" sz="1800" dirty="0" smtClean="0"/>
              <a:t>As before, you could simply ask people hypothetical questions directly</a:t>
            </a:r>
          </a:p>
          <a:p>
            <a:pPr marL="650326" lvl="1" indent="-285750">
              <a:buFont typeface="Arial" panose="020B0604020202020204" pitchFamily="34" charset="0"/>
              <a:buChar char="•"/>
            </a:pPr>
            <a:r>
              <a:rPr lang="en-US" sz="1800" dirty="0" smtClean="0"/>
              <a:t>Or you could employ revealed preferences, e.g.:</a:t>
            </a:r>
          </a:p>
          <a:p>
            <a:pPr marL="824697" lvl="2" indent="-285750">
              <a:buFont typeface="Arial" panose="020B0604020202020204" pitchFamily="34" charset="0"/>
              <a:buChar char="•"/>
            </a:pPr>
            <a:r>
              <a:rPr lang="en-US" sz="1600" dirty="0" smtClean="0"/>
              <a:t>Compare wage differences among jobs of various risk</a:t>
            </a:r>
          </a:p>
          <a:p>
            <a:pPr marL="824697" lvl="2" indent="-285750">
              <a:buFont typeface="Arial" panose="020B0604020202020204" pitchFamily="34" charset="0"/>
              <a:buChar char="•"/>
            </a:pPr>
            <a:r>
              <a:rPr lang="en-US" sz="1600" dirty="0" smtClean="0"/>
              <a:t>Look at non-labor risky decisions such as speed limit increases</a:t>
            </a:r>
          </a:p>
        </p:txBody>
      </p:sp>
      <p:pic>
        <p:nvPicPr>
          <p:cNvPr id="1026" name="Picture 2" descr="https://www.commercialdivingacademy.com/skins/userfiles/images/DWTC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0278" y="1524000"/>
            <a:ext cx="3873388" cy="45869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37291" y="6196111"/>
            <a:ext cx="4495936" cy="307777"/>
          </a:xfrm>
          <a:prstGeom prst="rect">
            <a:avLst/>
          </a:prstGeom>
          <a:noFill/>
        </p:spPr>
        <p:txBody>
          <a:bodyPr wrap="square" rtlCol="0">
            <a:spAutoFit/>
          </a:bodyPr>
          <a:lstStyle/>
          <a:p>
            <a:r>
              <a:rPr lang="en-US" sz="1400" dirty="0" smtClean="0"/>
              <a:t>Commercial Diving: a high-risk, high-paying job</a:t>
            </a:r>
            <a:endParaRPr lang="en-US" sz="1400" dirty="0"/>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96</a:t>
            </a:fld>
            <a:endParaRPr lang="en-US" dirty="0">
              <a:solidFill>
                <a:srgbClr val="268097">
                  <a:tint val="75000"/>
                </a:srgbClr>
              </a:solidFill>
            </a:endParaRPr>
          </a:p>
        </p:txBody>
      </p:sp>
    </p:spTree>
    <p:extLst>
      <p:ext uri="{BB962C8B-B14F-4D97-AF65-F5344CB8AC3E}">
        <p14:creationId xmlns:p14="http://schemas.microsoft.com/office/powerpoint/2010/main" val="8482348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953970"/>
          </a:xfrm>
        </p:spPr>
        <p:txBody>
          <a:bodyPr/>
          <a:lstStyle/>
          <a:p>
            <a:r>
              <a:rPr lang="en-US" sz="2800" dirty="0" smtClean="0"/>
              <a:t>Using U.S. Army Reenlistment Decisions to Estimate the VSL (</a:t>
            </a:r>
            <a:r>
              <a:rPr lang="en-US" sz="2400" dirty="0" smtClean="0"/>
              <a:t>Greenberg, Greenstone, Ryan, </a:t>
            </a:r>
            <a:r>
              <a:rPr lang="en-US" sz="2400" dirty="0" err="1" smtClean="0"/>
              <a:t>Yankovich</a:t>
            </a:r>
            <a:r>
              <a:rPr lang="en-US" sz="2400" dirty="0" smtClean="0"/>
              <a:t> 2017</a:t>
            </a:r>
            <a:r>
              <a:rPr lang="en-US" sz="2800" dirty="0" smtClean="0"/>
              <a:t>)</a:t>
            </a:r>
            <a:endParaRPr lang="en-US" sz="2800" dirty="0"/>
          </a:p>
        </p:txBody>
      </p:sp>
      <p:sp>
        <p:nvSpPr>
          <p:cNvPr id="3" name="Content Placeholder 2"/>
          <p:cNvSpPr>
            <a:spLocks noGrp="1"/>
          </p:cNvSpPr>
          <p:nvPr>
            <p:ph sz="quarter" idx="12"/>
          </p:nvPr>
        </p:nvSpPr>
        <p:spPr>
          <a:xfrm>
            <a:off x="846667" y="2664611"/>
            <a:ext cx="10160000" cy="3748919"/>
          </a:xfrm>
        </p:spPr>
        <p:txBody>
          <a:bodyPr/>
          <a:lstStyle/>
          <a:p>
            <a:r>
              <a:rPr lang="en-US" sz="1800" dirty="0" smtClean="0"/>
              <a:t>Exploiting reenlistment decisions of over 500,000 soldiers in the U.S. Army from 2002 – 2010</a:t>
            </a:r>
          </a:p>
          <a:p>
            <a:r>
              <a:rPr lang="en-US" sz="1800" dirty="0" smtClean="0"/>
              <a:t>2 main determinants of reenlistment rates:</a:t>
            </a:r>
          </a:p>
          <a:p>
            <a:pPr marL="707476" lvl="1" indent="-342900">
              <a:buFont typeface="+mj-lt"/>
              <a:buAutoNum type="arabicPeriod"/>
            </a:pPr>
            <a:r>
              <a:rPr lang="en-US" sz="1800" dirty="0" smtClean="0"/>
              <a:t>Mortality: mean of 4.5 per 1,000 over 4 year enlistment in sample</a:t>
            </a:r>
            <a:endParaRPr lang="en-US" sz="1800" dirty="0"/>
          </a:p>
          <a:p>
            <a:pPr marL="707476" lvl="1" indent="-342900">
              <a:buFont typeface="+mj-lt"/>
              <a:buAutoNum type="arabicPeriod"/>
            </a:pPr>
            <a:r>
              <a:rPr lang="en-US" sz="1800" dirty="0" smtClean="0"/>
              <a:t>Selective Reenlistment Bonuses: mean bonuses ranged from $5,546 (2010) to $14,861 (2006)</a:t>
            </a:r>
          </a:p>
          <a:p>
            <a:pPr marL="707476" lvl="1" indent="-342900">
              <a:buFont typeface="+mj-lt"/>
              <a:buAutoNum type="arabicPeriod"/>
            </a:pPr>
            <a:endParaRPr lang="en-US" sz="1800" dirty="0"/>
          </a:p>
          <a:p>
            <a:r>
              <a:rPr lang="en-US" sz="1800" dirty="0" smtClean="0"/>
              <a:t>Model decision to reenlist as a function of the bonus, occupation-specific fatality rates, and soldier observable characteristics</a:t>
            </a:r>
          </a:p>
          <a:p>
            <a:pPr lvl="1"/>
            <a:r>
              <a:rPr lang="en-US" sz="1800" dirty="0" smtClean="0"/>
              <a:t>Reenlistment is highly responsive to bonuses and to mortality rates</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97</a:t>
            </a:fld>
            <a:endParaRPr lang="en-US" dirty="0">
              <a:solidFill>
                <a:srgbClr val="268097">
                  <a:tint val="75000"/>
                </a:srgbClr>
              </a:solidFill>
            </a:endParaRPr>
          </a:p>
        </p:txBody>
      </p:sp>
    </p:spTree>
    <p:extLst>
      <p:ext uri="{BB962C8B-B14F-4D97-AF65-F5344CB8AC3E}">
        <p14:creationId xmlns:p14="http://schemas.microsoft.com/office/powerpoint/2010/main" val="29977750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523083"/>
          </a:xfrm>
        </p:spPr>
        <p:txBody>
          <a:bodyPr/>
          <a:lstStyle/>
          <a:p>
            <a:r>
              <a:rPr lang="en-US" sz="2800" dirty="0" smtClean="0"/>
              <a:t>Greenberg, Greenstone, Ryan, </a:t>
            </a:r>
            <a:r>
              <a:rPr lang="en-US" sz="2800" dirty="0" err="1" smtClean="0"/>
              <a:t>Yankovich</a:t>
            </a:r>
            <a:r>
              <a:rPr lang="en-US" sz="2800" dirty="0" smtClean="0"/>
              <a:t> (2017)</a:t>
            </a:r>
            <a:endParaRPr lang="en-US" sz="2800" dirty="0"/>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98</a:t>
            </a:fld>
            <a:endParaRPr lang="en-US" dirty="0">
              <a:solidFill>
                <a:srgbClr val="268097">
                  <a:tint val="75000"/>
                </a:srgbClr>
              </a:solidFill>
            </a:endParaRPr>
          </a:p>
        </p:txBody>
      </p:sp>
      <p:sp>
        <p:nvSpPr>
          <p:cNvPr id="9" name="TextBox 8"/>
          <p:cNvSpPr txBox="1"/>
          <p:nvPr/>
        </p:nvSpPr>
        <p:spPr>
          <a:xfrm>
            <a:off x="846666" y="2231250"/>
            <a:ext cx="9846077" cy="1985159"/>
          </a:xfrm>
          <a:prstGeom prst="rect">
            <a:avLst/>
          </a:prstGeom>
          <a:noFill/>
        </p:spPr>
        <p:txBody>
          <a:bodyPr wrap="square" rtlCol="0">
            <a:spAutoFit/>
          </a:bodyPr>
          <a:lstStyle/>
          <a:p>
            <a:pPr>
              <a:spcBef>
                <a:spcPts val="600"/>
              </a:spcBef>
            </a:pPr>
            <a:r>
              <a:rPr lang="en-US" dirty="0" smtClean="0">
                <a:latin typeface="+mj-lt"/>
              </a:rPr>
              <a:t>Results</a:t>
            </a:r>
          </a:p>
          <a:p>
            <a:pPr>
              <a:spcBef>
                <a:spcPts val="600"/>
              </a:spcBef>
            </a:pPr>
            <a:r>
              <a:rPr lang="en-US" dirty="0" smtClean="0"/>
              <a:t>The response variable is the log odds of reenlistment</a:t>
            </a:r>
          </a:p>
          <a:p>
            <a:pPr marL="285750" indent="-285750">
              <a:spcBef>
                <a:spcPts val="600"/>
              </a:spcBef>
              <a:buFont typeface="Arial" charset="0"/>
              <a:buChar char="•"/>
            </a:pPr>
            <a:r>
              <a:rPr lang="en-US" dirty="0" smtClean="0"/>
              <a:t>“Bonus offer” shows that an additional $1000 bonus increases re-enlistment by 2.3% to 2.5% </a:t>
            </a:r>
          </a:p>
          <a:p>
            <a:pPr marL="285750" indent="-285750">
              <a:spcBef>
                <a:spcPts val="600"/>
              </a:spcBef>
              <a:buFont typeface="Arial" charset="0"/>
              <a:buChar char="•"/>
            </a:pPr>
            <a:r>
              <a:rPr lang="en-US" dirty="0" smtClean="0"/>
              <a:t>Mortality hazard shows that an increase in the fatality rate by 1 per 1,000 leads to a reduction in the reenlistment rate of 1.1% to 1.4%.  </a:t>
            </a:r>
            <a:endParaRPr lang="en-US" dirty="0"/>
          </a:p>
        </p:txBody>
      </p:sp>
    </p:spTree>
    <p:extLst>
      <p:ext uri="{BB962C8B-B14F-4D97-AF65-F5344CB8AC3E}">
        <p14:creationId xmlns:p14="http://schemas.microsoft.com/office/powerpoint/2010/main" val="14470384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Reenlistment VSL</a:t>
            </a:r>
            <a:endParaRPr lang="en-US" dirty="0"/>
          </a:p>
        </p:txBody>
      </p:sp>
      <p:sp>
        <p:nvSpPr>
          <p:cNvPr id="3" name="Content Placeholder 2"/>
          <p:cNvSpPr>
            <a:spLocks noGrp="1"/>
          </p:cNvSpPr>
          <p:nvPr>
            <p:ph sz="quarter" idx="12"/>
          </p:nvPr>
        </p:nvSpPr>
        <p:spPr/>
        <p:txBody>
          <a:bodyPr/>
          <a:lstStyle/>
          <a:p>
            <a:r>
              <a:rPr lang="en-US" sz="1800" dirty="0"/>
              <a:t>VSL is willingness to trade changes in wealth (W) for marginal changes in the probability of death (p)</a:t>
            </a:r>
          </a:p>
          <a:p>
            <a:endParaRPr lang="en-US" sz="1800" dirty="0"/>
          </a:p>
          <a:p>
            <a:endParaRPr lang="en-US" sz="1800" dirty="0"/>
          </a:p>
          <a:p>
            <a:endParaRPr lang="en-US" sz="1800" dirty="0"/>
          </a:p>
          <a:p>
            <a:endParaRPr lang="en-US" sz="1800" dirty="0"/>
          </a:p>
          <a:p>
            <a:pPr lvl="1"/>
            <a:r>
              <a:rPr lang="en-US" sz="1800" dirty="0" smtClean="0"/>
              <a:t>Allow the effects of the bonus and the expected mortality rate to vary with the levels of wealth and probability of death</a:t>
            </a:r>
          </a:p>
          <a:p>
            <a:pPr lvl="1"/>
            <a:r>
              <a:rPr lang="en-US" sz="1800" dirty="0" smtClean="0"/>
              <a:t>Allows for marginal willingness to pay functions so that VSL is not a single number</a:t>
            </a:r>
          </a:p>
          <a:p>
            <a:endParaRPr lang="en-US" sz="1800" dirty="0"/>
          </a:p>
          <a:p>
            <a:endParaRPr lang="en-US" dirty="0"/>
          </a:p>
        </p:txBody>
      </p:sp>
      <p:pic>
        <p:nvPicPr>
          <p:cNvPr id="4" name="Picture 3"/>
          <p:cNvPicPr>
            <a:picLocks noChangeAspect="1"/>
          </p:cNvPicPr>
          <p:nvPr/>
        </p:nvPicPr>
        <p:blipFill>
          <a:blip r:embed="rId3"/>
          <a:stretch>
            <a:fillRect/>
          </a:stretch>
        </p:blipFill>
        <p:spPr>
          <a:xfrm>
            <a:off x="3189516" y="3155992"/>
            <a:ext cx="1625600" cy="724452"/>
          </a:xfrm>
          <a:prstGeom prst="rect">
            <a:avLst/>
          </a:prstGeom>
        </p:spPr>
      </p:pic>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99</a:t>
            </a:fld>
            <a:endParaRPr lang="en-US" dirty="0">
              <a:solidFill>
                <a:srgbClr val="268097">
                  <a:tint val="75000"/>
                </a:srgbClr>
              </a:solidFill>
            </a:endParaRPr>
          </a:p>
        </p:txBody>
      </p:sp>
    </p:spTree>
    <p:extLst>
      <p:ext uri="{BB962C8B-B14F-4D97-AF65-F5344CB8AC3E}">
        <p14:creationId xmlns:p14="http://schemas.microsoft.com/office/powerpoint/2010/main" val="2872231573"/>
      </p:ext>
    </p:extLst>
  </p:cSld>
  <p:clrMapOvr>
    <a:masterClrMapping/>
  </p:clrMapOvr>
  <p:timing>
    <p:tnLst>
      <p:par>
        <p:cTn id="1" dur="indefinite" restart="never" nodeType="tmRoot"/>
      </p:par>
    </p:tnLst>
  </p:timing>
</p:sld>
</file>

<file path=ppt/theme/theme1.xml><?xml version="1.0" encoding="utf-8"?>
<a:theme xmlns:a="http://schemas.openxmlformats.org/drawingml/2006/main" name="EPIC Theme">
  <a:themeElements>
    <a:clrScheme name="EPIC Theme">
      <a:dk1>
        <a:srgbClr val="268097"/>
      </a:dk1>
      <a:lt1>
        <a:srgbClr val="47545C"/>
      </a:lt1>
      <a:dk2>
        <a:srgbClr val="941100"/>
      </a:dk2>
      <a:lt2>
        <a:srgbClr val="FFFFFF"/>
      </a:lt2>
      <a:accent1>
        <a:srgbClr val="A1B76D"/>
      </a:accent1>
      <a:accent2>
        <a:srgbClr val="FFCC00"/>
      </a:accent2>
      <a:accent3>
        <a:srgbClr val="000000"/>
      </a:accent3>
      <a:accent4>
        <a:srgbClr val="3E3E3E"/>
      </a:accent4>
      <a:accent5>
        <a:srgbClr val="74ACC0"/>
      </a:accent5>
      <a:accent6>
        <a:srgbClr val="F79646"/>
      </a:accent6>
      <a:hlink>
        <a:srgbClr val="0000FF"/>
      </a:hlink>
      <a:folHlink>
        <a:srgbClr val="800080"/>
      </a:folHlink>
    </a:clrScheme>
    <a:fontScheme name="EPIC - Gotham">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EPIC Theme">
  <a:themeElements>
    <a:clrScheme name="EPIC Theme">
      <a:dk1>
        <a:srgbClr val="268097"/>
      </a:dk1>
      <a:lt1>
        <a:srgbClr val="47545C"/>
      </a:lt1>
      <a:dk2>
        <a:srgbClr val="941100"/>
      </a:dk2>
      <a:lt2>
        <a:srgbClr val="FFFFFF"/>
      </a:lt2>
      <a:accent1>
        <a:srgbClr val="A1B76D"/>
      </a:accent1>
      <a:accent2>
        <a:srgbClr val="FFCC00"/>
      </a:accent2>
      <a:accent3>
        <a:srgbClr val="000000"/>
      </a:accent3>
      <a:accent4>
        <a:srgbClr val="3E3E3E"/>
      </a:accent4>
      <a:accent5>
        <a:srgbClr val="74ACC0"/>
      </a:accent5>
      <a:accent6>
        <a:srgbClr val="F79646"/>
      </a:accent6>
      <a:hlink>
        <a:srgbClr val="0000FF"/>
      </a:hlink>
      <a:folHlink>
        <a:srgbClr val="800080"/>
      </a:folHlink>
    </a:clrScheme>
    <a:fontScheme name="EPIC - Gotham">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15735</TotalTime>
  <Words>7897</Words>
  <Application>Microsoft Office PowerPoint</Application>
  <PresentationFormat>Custom</PresentationFormat>
  <Paragraphs>1106</Paragraphs>
  <Slides>109</Slides>
  <Notes>94</Notes>
  <HiddenSlides>0</HiddenSlides>
  <MMClips>4</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109</vt:i4>
      </vt:variant>
    </vt:vector>
  </HeadingPairs>
  <TitlesOfParts>
    <vt:vector size="112" baseType="lpstr">
      <vt:lpstr>EPIC Theme</vt:lpstr>
      <vt:lpstr>1_EPIC Theme</vt:lpstr>
      <vt:lpstr>Bitmap Image</vt:lpstr>
      <vt:lpstr>Lecture 5</vt:lpstr>
      <vt:lpstr>Main takeaways</vt:lpstr>
      <vt:lpstr>PowerPoint Presentation</vt:lpstr>
      <vt:lpstr>Life-Cycle Pollution from Electricity Production</vt:lpstr>
      <vt:lpstr>Mitigating Pollution in Electricity Production </vt:lpstr>
      <vt:lpstr>Pollution in Fuel Extraction</vt:lpstr>
      <vt:lpstr>Pollution in Transport</vt:lpstr>
      <vt:lpstr>PowerPoint Presentation</vt:lpstr>
      <vt:lpstr>Primary types of local pollutants</vt:lpstr>
      <vt:lpstr>Sulfur Dioxide (SO2) and Nitrogen Oxides (NOx) </vt:lpstr>
      <vt:lpstr>VOCs and Ground-Level Ozone</vt:lpstr>
      <vt:lpstr>Particulate Matter (PM)</vt:lpstr>
      <vt:lpstr>How small is PM?</vt:lpstr>
      <vt:lpstr>PowerPoint Presentation</vt:lpstr>
      <vt:lpstr>Pollution with local effects needs not stay local</vt:lpstr>
      <vt:lpstr>PowerPoint Presentation</vt:lpstr>
      <vt:lpstr>Air pollution from energy has long been a problem</vt:lpstr>
      <vt:lpstr>Severe pollution episodes in mid 20thc brought awareness to the perils of pollution</vt:lpstr>
      <vt:lpstr>Air Pollution in Los Angeles before 1970</vt:lpstr>
      <vt:lpstr>Illustration of Pollution’s Mid-20thc Effects</vt:lpstr>
      <vt:lpstr>Air Pollution in China today</vt:lpstr>
      <vt:lpstr>Air Pollution in India today</vt:lpstr>
      <vt:lpstr>PowerPoint Presentation</vt:lpstr>
      <vt:lpstr>Services of Environmental Quality (i.e. Clean Air) </vt:lpstr>
      <vt:lpstr>Energy and Pollution – why pollution is a problem</vt:lpstr>
      <vt:lpstr>Pollution’s Effects on Aesthetics</vt:lpstr>
      <vt:lpstr>Pollution’s Effect on Health</vt:lpstr>
      <vt:lpstr>PM Life Years Map</vt:lpstr>
      <vt:lpstr>PowerPoint Presentation</vt:lpstr>
      <vt:lpstr>Willingness to pay (WTP)</vt:lpstr>
      <vt:lpstr>PowerPoint Presentation</vt:lpstr>
      <vt:lpstr>Deriving WTP - Introduction</vt:lpstr>
      <vt:lpstr>Indifference Curves</vt:lpstr>
      <vt:lpstr>Indifference Curves</vt:lpstr>
      <vt:lpstr>Deriving Marginal WTP</vt:lpstr>
      <vt:lpstr>Deriving Marginal WTP</vt:lpstr>
      <vt:lpstr>Deriving Marginal WTP</vt:lpstr>
      <vt:lpstr>Deriving Marginal WTP</vt:lpstr>
      <vt:lpstr>Deriving Non-Marginal WTP</vt:lpstr>
      <vt:lpstr>PowerPoint Presentation</vt:lpstr>
      <vt:lpstr>In practice…</vt:lpstr>
      <vt:lpstr>Contingent Valuation</vt:lpstr>
      <vt:lpstr>Problems with Contingent Valuation </vt:lpstr>
      <vt:lpstr>PowerPoint Presentation</vt:lpstr>
      <vt:lpstr>Introduction to Hedonic Regression</vt:lpstr>
      <vt:lpstr>Rosen – “Hedonic Prices and Implicit Markets” (1974)</vt:lpstr>
      <vt:lpstr>Rosen – “Hedonic Prices and Implicit Markets” (1974)</vt:lpstr>
      <vt:lpstr>Equilibrium in the Hedonic Model</vt:lpstr>
      <vt:lpstr>Application of Hedonic Method:  Chay &amp; Greenstone (JPE, 2005)</vt:lpstr>
      <vt:lpstr>Chay &amp; Greenstone (JPE, 2005)</vt:lpstr>
      <vt:lpstr>Chay &amp; Greenstone (JPE, 2005)</vt:lpstr>
      <vt:lpstr>Chay &amp; Greenstone (JPE, 2005)</vt:lpstr>
      <vt:lpstr>PowerPoint Presentation</vt:lpstr>
      <vt:lpstr>Deriving WTP – Separation into Components </vt:lpstr>
      <vt:lpstr>Deriving WTP – Separation into Components </vt:lpstr>
      <vt:lpstr>Application of Health Production Function: Defensive Investments</vt:lpstr>
      <vt:lpstr>Deschenes, Greenstone, Shapiro (2017)</vt:lpstr>
      <vt:lpstr>Deschenes, Greenstone, Shapiro (2017)</vt:lpstr>
      <vt:lpstr>Deschenes, Greenstone, Shapiro (2017)</vt:lpstr>
      <vt:lpstr>PowerPoint Presentation</vt:lpstr>
      <vt:lpstr>Deschenes, Greenstone, Shapiro (2017)</vt:lpstr>
      <vt:lpstr>PowerPoint Presentation</vt:lpstr>
      <vt:lpstr>Acute Exposure Measurements</vt:lpstr>
      <vt:lpstr>Chronic Exposure Measurements</vt:lpstr>
      <vt:lpstr>PowerPoint Presentation</vt:lpstr>
      <vt:lpstr>Canonical Example of Observational Approach:  “Association between Air Pollution and Mortality in Six U.S. Cities”</vt:lpstr>
      <vt:lpstr>Six Cities Study: Design</vt:lpstr>
      <vt:lpstr>Six Cities Study: Pollution</vt:lpstr>
      <vt:lpstr>Six Cities Study: Pollution &amp; Controls</vt:lpstr>
      <vt:lpstr>Six Cities Study: Pollution &amp; Controls</vt:lpstr>
      <vt:lpstr>Six Cities Study: Pollution &amp; Controls</vt:lpstr>
      <vt:lpstr>Six Cities Study: Pollution &amp; Controls</vt:lpstr>
      <vt:lpstr>Six Cities Study: Results</vt:lpstr>
      <vt:lpstr>PowerPoint Presentation</vt:lpstr>
      <vt:lpstr>Quasi-Experimental Methods</vt:lpstr>
      <vt:lpstr>Quasi-Experimental Methods</vt:lpstr>
      <vt:lpstr>Practical Example: China’s Huai River Coal Policy (Regression Discontinuity) </vt:lpstr>
      <vt:lpstr>The Boiler Heating System</vt:lpstr>
      <vt:lpstr>PM10 Concentrations, by distance from river</vt:lpstr>
      <vt:lpstr>Life expectancy, by distance from river</vt:lpstr>
      <vt:lpstr>Robustness Check: “Fake Huai” </vt:lpstr>
      <vt:lpstr>Results</vt:lpstr>
      <vt:lpstr>PowerPoint Presentation</vt:lpstr>
      <vt:lpstr>The gold standard – Randomized Control Trial (RCT)</vt:lpstr>
      <vt:lpstr>The gold standard - RCT</vt:lpstr>
      <vt:lpstr>What is an RCT?</vt:lpstr>
      <vt:lpstr>Example RCT: Experiment to improve indoor air pollution</vt:lpstr>
      <vt:lpstr>Experimenting to improve indoor air pollution</vt:lpstr>
      <vt:lpstr>Experimental design</vt:lpstr>
      <vt:lpstr>Findings: take-up</vt:lpstr>
      <vt:lpstr>Findings</vt:lpstr>
      <vt:lpstr>Findings: health effects and other effects</vt:lpstr>
      <vt:lpstr>PowerPoint Presentation</vt:lpstr>
      <vt:lpstr>Value of a Statistical Life (VSL)</vt:lpstr>
      <vt:lpstr>VSL in the public eye</vt:lpstr>
      <vt:lpstr>Calculating VSL</vt:lpstr>
      <vt:lpstr>Using U.S. Army Reenlistment Decisions to Estimate the VSL (Greenberg, Greenstone, Ryan, Yankovich 2017)</vt:lpstr>
      <vt:lpstr>Greenberg, Greenstone, Ryan, Yankovich (2017)</vt:lpstr>
      <vt:lpstr>Reenlistment VSL</vt:lpstr>
      <vt:lpstr>Greenberg, Greenstone, Ryan, Yankovich (2017)</vt:lpstr>
      <vt:lpstr>Reenlistment VSL</vt:lpstr>
      <vt:lpstr>PowerPoint Presentation</vt:lpstr>
      <vt:lpstr>Clean Air Act of 1970: Motivation</vt:lpstr>
      <vt:lpstr>Clean Air Act of 1970: Politics</vt:lpstr>
      <vt:lpstr>Clean Air Act of 1970: Provisions</vt:lpstr>
      <vt:lpstr>Clean Air Act of 1970: Outcomes</vt:lpstr>
      <vt:lpstr>Clean Air Act of 1970: Outcomes</vt:lpstr>
      <vt:lpstr>1990 CAA Amendments</vt:lpstr>
      <vt:lpstr>Main takeaways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will conclude with the negative consequences of coal…</dc:title>
  <dc:creator>Henry Zhang</dc:creator>
  <cp:lastModifiedBy>Michael Greenstone</cp:lastModifiedBy>
  <cp:revision>2073</cp:revision>
  <cp:lastPrinted>2017-10-21T21:57:56Z</cp:lastPrinted>
  <dcterms:created xsi:type="dcterms:W3CDTF">2016-07-28T17:21:41Z</dcterms:created>
  <dcterms:modified xsi:type="dcterms:W3CDTF">2017-10-23T19:35:13Z</dcterms:modified>
</cp:coreProperties>
</file>